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67" r:id="rId7"/>
    <p:sldId id="368" r:id="rId8"/>
    <p:sldId id="369" r:id="rId9"/>
    <p:sldId id="958" r:id="rId10"/>
    <p:sldId id="364" r:id="rId11"/>
    <p:sldId id="959" r:id="rId12"/>
    <p:sldId id="960" r:id="rId13"/>
    <p:sldId id="961" r:id="rId14"/>
    <p:sldId id="962" r:id="rId15"/>
    <p:sldId id="963" r:id="rId16"/>
    <p:sldId id="366"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2" d="100"/>
          <a:sy n="152" d="100"/>
        </p:scale>
        <p:origin x="380" y="1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D92D0E31-3647-4300-865F-9820C0AA9ECF}"/>
    <pc:docChg chg="undo custSel addSld modSld">
      <pc:chgData name="Dees, Walter" userId="8ee75126-16a7-4962-96c4-920e8247786f" providerId="ADAL" clId="{D92D0E31-3647-4300-865F-9820C0AA9ECF}" dt="2023-06-02T20:59:54.795" v="2284" actId="1035"/>
      <pc:docMkLst>
        <pc:docMk/>
      </pc:docMkLst>
      <pc:sldChg chg="modSp mod">
        <pc:chgData name="Dees, Walter" userId="8ee75126-16a7-4962-96c4-920e8247786f" providerId="ADAL" clId="{D92D0E31-3647-4300-865F-9820C0AA9ECF}" dt="2023-06-02T16:48:03.972" v="1651" actId="948"/>
        <pc:sldMkLst>
          <pc:docMk/>
          <pc:sldMk cId="0" sldId="341"/>
        </pc:sldMkLst>
        <pc:spChg chg="mod">
          <ac:chgData name="Dees, Walter" userId="8ee75126-16a7-4962-96c4-920e8247786f" providerId="ADAL" clId="{D92D0E31-3647-4300-865F-9820C0AA9ECF}" dt="2023-06-02T16:22:16.028" v="1488" actId="14100"/>
          <ac:spMkLst>
            <pc:docMk/>
            <pc:sldMk cId="0" sldId="341"/>
            <ac:spMk id="5122" creationId="{6BFCA172-672F-4297-B767-9F7EDE373FA1}"/>
          </ac:spMkLst>
        </pc:spChg>
        <pc:spChg chg="mod">
          <ac:chgData name="Dees, Walter" userId="8ee75126-16a7-4962-96c4-920e8247786f" providerId="ADAL" clId="{D92D0E31-3647-4300-865F-9820C0AA9ECF}" dt="2023-06-02T16:48:03.972" v="1651" actId="948"/>
          <ac:spMkLst>
            <pc:docMk/>
            <pc:sldMk cId="0" sldId="341"/>
            <ac:spMk id="5123" creationId="{9FAD3684-801E-4E1E-85EB-F5F3E5D37277}"/>
          </ac:spMkLst>
        </pc:spChg>
      </pc:sldChg>
      <pc:sldChg chg="addSp delSp modSp mod">
        <pc:chgData name="Dees, Walter" userId="8ee75126-16a7-4962-96c4-920e8247786f" providerId="ADAL" clId="{D92D0E31-3647-4300-865F-9820C0AA9ECF}" dt="2023-06-02T19:42:03.080" v="1674" actId="1035"/>
        <pc:sldMkLst>
          <pc:docMk/>
          <pc:sldMk cId="0" sldId="363"/>
        </pc:sldMkLst>
        <pc:spChg chg="mod">
          <ac:chgData name="Dees, Walter" userId="8ee75126-16a7-4962-96c4-920e8247786f" providerId="ADAL" clId="{D92D0E31-3647-4300-865F-9820C0AA9ECF}" dt="2023-06-02T16:22:35.685" v="1493" actId="404"/>
          <ac:spMkLst>
            <pc:docMk/>
            <pc:sldMk cId="0" sldId="363"/>
            <ac:spMk id="6146" creationId="{39BD4D34-87E7-4105-B586-4767AFA2F0F4}"/>
          </ac:spMkLst>
        </pc:spChg>
        <pc:spChg chg="mod">
          <ac:chgData name="Dees, Walter" userId="8ee75126-16a7-4962-96c4-920e8247786f" providerId="ADAL" clId="{D92D0E31-3647-4300-865F-9820C0AA9ECF}" dt="2023-06-02T19:41:47.720" v="1667" actId="1035"/>
          <ac:spMkLst>
            <pc:docMk/>
            <pc:sldMk cId="0" sldId="363"/>
            <ac:spMk id="6147" creationId="{33CFEE74-7B51-47B2-8BC9-945D38E983E7}"/>
          </ac:spMkLst>
        </pc:spChg>
        <pc:picChg chg="add mod">
          <ac:chgData name="Dees, Walter" userId="8ee75126-16a7-4962-96c4-920e8247786f" providerId="ADAL" clId="{D92D0E31-3647-4300-865F-9820C0AA9ECF}" dt="2023-06-02T19:42:03.080" v="1674" actId="1035"/>
          <ac:picMkLst>
            <pc:docMk/>
            <pc:sldMk cId="0" sldId="363"/>
            <ac:picMk id="2" creationId="{FADDDD5B-8FB5-8D15-7536-03D5626041F5}"/>
          </ac:picMkLst>
        </pc:picChg>
        <pc:picChg chg="del mod">
          <ac:chgData name="Dees, Walter" userId="8ee75126-16a7-4962-96c4-920e8247786f" providerId="ADAL" clId="{D92D0E31-3647-4300-865F-9820C0AA9ECF}" dt="2023-06-02T19:41:25.272" v="1655" actId="478"/>
          <ac:picMkLst>
            <pc:docMk/>
            <pc:sldMk cId="0" sldId="363"/>
            <ac:picMk id="4" creationId="{F216AD8A-A1C3-7FA4-AB68-06B739133579}"/>
          </ac:picMkLst>
        </pc:picChg>
      </pc:sldChg>
      <pc:sldChg chg="modSp mod">
        <pc:chgData name="Dees, Walter" userId="8ee75126-16a7-4962-96c4-920e8247786f" providerId="ADAL" clId="{D92D0E31-3647-4300-865F-9820C0AA9ECF}" dt="2023-06-02T19:46:55.418" v="1698" actId="20577"/>
        <pc:sldMkLst>
          <pc:docMk/>
          <pc:sldMk cId="0" sldId="364"/>
        </pc:sldMkLst>
        <pc:spChg chg="mod">
          <ac:chgData name="Dees, Walter" userId="8ee75126-16a7-4962-96c4-920e8247786f" providerId="ADAL" clId="{D92D0E31-3647-4300-865F-9820C0AA9ECF}" dt="2023-06-02T16:23:07.742" v="1498" actId="404"/>
          <ac:spMkLst>
            <pc:docMk/>
            <pc:sldMk cId="0" sldId="364"/>
            <ac:spMk id="7170" creationId="{3794A7AC-F975-4B82-9FCA-9C67ECE03726}"/>
          </ac:spMkLst>
        </pc:spChg>
        <pc:spChg chg="mod">
          <ac:chgData name="Dees, Walter" userId="8ee75126-16a7-4962-96c4-920e8247786f" providerId="ADAL" clId="{D92D0E31-3647-4300-865F-9820C0AA9ECF}" dt="2023-06-02T19:46:55.418" v="1698" actId="20577"/>
          <ac:spMkLst>
            <pc:docMk/>
            <pc:sldMk cId="0" sldId="364"/>
            <ac:spMk id="7171" creationId="{8B215120-9330-4C24-86C0-93DB3C460B0D}"/>
          </ac:spMkLst>
        </pc:spChg>
        <pc:picChg chg="mod">
          <ac:chgData name="Dees, Walter" userId="8ee75126-16a7-4962-96c4-920e8247786f" providerId="ADAL" clId="{D92D0E31-3647-4300-865F-9820C0AA9ECF}" dt="2023-06-02T16:21:23.500" v="1478" actId="1076"/>
          <ac:picMkLst>
            <pc:docMk/>
            <pc:sldMk cId="0" sldId="364"/>
            <ac:picMk id="3" creationId="{CC51AF93-B90D-EB9C-69DE-43193BB22A93}"/>
          </ac:picMkLst>
        </pc:picChg>
        <pc:picChg chg="mod">
          <ac:chgData name="Dees, Walter" userId="8ee75126-16a7-4962-96c4-920e8247786f" providerId="ADAL" clId="{D92D0E31-3647-4300-865F-9820C0AA9ECF}" dt="2023-06-02T16:21:09.166" v="1472" actId="1076"/>
          <ac:picMkLst>
            <pc:docMk/>
            <pc:sldMk cId="0" sldId="364"/>
            <ac:picMk id="5" creationId="{EDB9DE16-D067-9FE4-1E3D-FD08BBFB7B65}"/>
          </ac:picMkLst>
        </pc:picChg>
        <pc:picChg chg="mod">
          <ac:chgData name="Dees, Walter" userId="8ee75126-16a7-4962-96c4-920e8247786f" providerId="ADAL" clId="{D92D0E31-3647-4300-865F-9820C0AA9ECF}" dt="2023-06-02T16:21:16.285" v="1475" actId="1076"/>
          <ac:picMkLst>
            <pc:docMk/>
            <pc:sldMk cId="0" sldId="364"/>
            <ac:picMk id="10" creationId="{1811C8FB-D4AD-95E0-F3A4-6D1FA72C3923}"/>
          </ac:picMkLst>
        </pc:picChg>
      </pc:sldChg>
      <pc:sldChg chg="modSp mod">
        <pc:chgData name="Dees, Walter" userId="8ee75126-16a7-4962-96c4-920e8247786f" providerId="ADAL" clId="{D92D0E31-3647-4300-865F-9820C0AA9ECF}" dt="2023-06-02T20:59:54.795" v="2284" actId="1035"/>
        <pc:sldMkLst>
          <pc:docMk/>
          <pc:sldMk cId="2424538177" sldId="366"/>
        </pc:sldMkLst>
        <pc:spChg chg="mod">
          <ac:chgData name="Dees, Walter" userId="8ee75126-16a7-4962-96c4-920e8247786f" providerId="ADAL" clId="{D92D0E31-3647-4300-865F-9820C0AA9ECF}" dt="2023-06-02T16:23:46.774" v="1503" actId="404"/>
          <ac:spMkLst>
            <pc:docMk/>
            <pc:sldMk cId="2424538177" sldId="366"/>
            <ac:spMk id="7170" creationId="{3794A7AC-F975-4B82-9FCA-9C67ECE03726}"/>
          </ac:spMkLst>
        </pc:spChg>
        <pc:spChg chg="mod">
          <ac:chgData name="Dees, Walter" userId="8ee75126-16a7-4962-96c4-920e8247786f" providerId="ADAL" clId="{D92D0E31-3647-4300-865F-9820C0AA9ECF}" dt="2023-06-02T20:59:54.795" v="2284" actId="1035"/>
          <ac:spMkLst>
            <pc:docMk/>
            <pc:sldMk cId="2424538177" sldId="366"/>
            <ac:spMk id="7171" creationId="{8B215120-9330-4C24-86C0-93DB3C460B0D}"/>
          </ac:spMkLst>
        </pc:spChg>
      </pc:sldChg>
      <pc:sldChg chg="modSp mod">
        <pc:chgData name="Dees, Walter" userId="8ee75126-16a7-4962-96c4-920e8247786f" providerId="ADAL" clId="{D92D0E31-3647-4300-865F-9820C0AA9ECF}" dt="2023-06-02T20:55:19.339" v="2268" actId="14734"/>
        <pc:sldMkLst>
          <pc:docMk/>
          <pc:sldMk cId="4067361699" sldId="367"/>
        </pc:sldMkLst>
        <pc:spChg chg="mod">
          <ac:chgData name="Dees, Walter" userId="8ee75126-16a7-4962-96c4-920e8247786f" providerId="ADAL" clId="{D92D0E31-3647-4300-865F-9820C0AA9ECF}" dt="2023-06-02T16:22:40.429" v="1494" actId="404"/>
          <ac:spMkLst>
            <pc:docMk/>
            <pc:sldMk cId="4067361699" sldId="367"/>
            <ac:spMk id="8194" creationId="{3AFF4909-1900-46CD-87F7-AE296C59418F}"/>
          </ac:spMkLst>
        </pc:spChg>
        <pc:graphicFrameChg chg="modGraphic">
          <ac:chgData name="Dees, Walter" userId="8ee75126-16a7-4962-96c4-920e8247786f" providerId="ADAL" clId="{D92D0E31-3647-4300-865F-9820C0AA9ECF}" dt="2023-06-02T20:55:19.339" v="2268" actId="14734"/>
          <ac:graphicFrameMkLst>
            <pc:docMk/>
            <pc:sldMk cId="4067361699" sldId="367"/>
            <ac:graphicFrameMk id="2" creationId="{443D1633-C670-416B-8287-F2FC830B67BD}"/>
          </ac:graphicFrameMkLst>
        </pc:graphicFrameChg>
      </pc:sldChg>
      <pc:sldChg chg="modSp mod">
        <pc:chgData name="Dees, Walter" userId="8ee75126-16a7-4962-96c4-920e8247786f" providerId="ADAL" clId="{D92D0E31-3647-4300-865F-9820C0AA9ECF}" dt="2023-06-02T20:56:03.304" v="2276" actId="20577"/>
        <pc:sldMkLst>
          <pc:docMk/>
          <pc:sldMk cId="715504479" sldId="368"/>
        </pc:sldMkLst>
        <pc:spChg chg="mod">
          <ac:chgData name="Dees, Walter" userId="8ee75126-16a7-4962-96c4-920e8247786f" providerId="ADAL" clId="{D92D0E31-3647-4300-865F-9820C0AA9ECF}" dt="2023-06-02T16:22:47.805" v="1495" actId="404"/>
          <ac:spMkLst>
            <pc:docMk/>
            <pc:sldMk cId="715504479" sldId="368"/>
            <ac:spMk id="8194" creationId="{3AFF4909-1900-46CD-87F7-AE296C59418F}"/>
          </ac:spMkLst>
        </pc:spChg>
        <pc:graphicFrameChg chg="modGraphic">
          <ac:chgData name="Dees, Walter" userId="8ee75126-16a7-4962-96c4-920e8247786f" providerId="ADAL" clId="{D92D0E31-3647-4300-865F-9820C0AA9ECF}" dt="2023-06-02T20:56:03.304" v="2276" actId="20577"/>
          <ac:graphicFrameMkLst>
            <pc:docMk/>
            <pc:sldMk cId="715504479" sldId="368"/>
            <ac:graphicFrameMk id="2" creationId="{443D1633-C670-416B-8287-F2FC830B67BD}"/>
          </ac:graphicFrameMkLst>
        </pc:graphicFrameChg>
      </pc:sldChg>
      <pc:sldChg chg="modSp mod">
        <pc:chgData name="Dees, Walter" userId="8ee75126-16a7-4962-96c4-920e8247786f" providerId="ADAL" clId="{D92D0E31-3647-4300-865F-9820C0AA9ECF}" dt="2023-06-02T20:52:30.191" v="2263" actId="113"/>
        <pc:sldMkLst>
          <pc:docMk/>
          <pc:sldMk cId="3028410839" sldId="369"/>
        </pc:sldMkLst>
        <pc:spChg chg="mod">
          <ac:chgData name="Dees, Walter" userId="8ee75126-16a7-4962-96c4-920e8247786f" providerId="ADAL" clId="{D92D0E31-3647-4300-865F-9820C0AA9ECF}" dt="2023-06-02T16:22:55.092" v="1496" actId="404"/>
          <ac:spMkLst>
            <pc:docMk/>
            <pc:sldMk cId="3028410839" sldId="369"/>
            <ac:spMk id="8194" creationId="{3AFF4909-1900-46CD-87F7-AE296C59418F}"/>
          </ac:spMkLst>
        </pc:spChg>
        <pc:graphicFrameChg chg="mod modGraphic">
          <ac:chgData name="Dees, Walter" userId="8ee75126-16a7-4962-96c4-920e8247786f" providerId="ADAL" clId="{D92D0E31-3647-4300-865F-9820C0AA9ECF}" dt="2023-06-02T20:52:30.191" v="2263" actId="113"/>
          <ac:graphicFrameMkLst>
            <pc:docMk/>
            <pc:sldMk cId="3028410839" sldId="369"/>
            <ac:graphicFrameMk id="2" creationId="{443D1633-C670-416B-8287-F2FC830B67BD}"/>
          </ac:graphicFrameMkLst>
        </pc:graphicFrameChg>
      </pc:sldChg>
      <pc:sldChg chg="modSp mod">
        <pc:chgData name="Dees, Walter" userId="8ee75126-16a7-4962-96c4-920e8247786f" providerId="ADAL" clId="{D92D0E31-3647-4300-865F-9820C0AA9ECF}" dt="2023-06-02T20:37:52.828" v="2223" actId="20577"/>
        <pc:sldMkLst>
          <pc:docMk/>
          <pc:sldMk cId="2571147405" sldId="958"/>
        </pc:sldMkLst>
        <pc:spChg chg="mod">
          <ac:chgData name="Dees, Walter" userId="8ee75126-16a7-4962-96c4-920e8247786f" providerId="ADAL" clId="{D92D0E31-3647-4300-865F-9820C0AA9ECF}" dt="2023-06-02T16:23:01.309" v="1497" actId="404"/>
          <ac:spMkLst>
            <pc:docMk/>
            <pc:sldMk cId="2571147405" sldId="958"/>
            <ac:spMk id="8194" creationId="{3AFF4909-1900-46CD-87F7-AE296C59418F}"/>
          </ac:spMkLst>
        </pc:spChg>
        <pc:graphicFrameChg chg="mod modGraphic">
          <ac:chgData name="Dees, Walter" userId="8ee75126-16a7-4962-96c4-920e8247786f" providerId="ADAL" clId="{D92D0E31-3647-4300-865F-9820C0AA9ECF}" dt="2023-06-02T20:37:52.828" v="2223" actId="20577"/>
          <ac:graphicFrameMkLst>
            <pc:docMk/>
            <pc:sldMk cId="2571147405" sldId="958"/>
            <ac:graphicFrameMk id="2" creationId="{443D1633-C670-416B-8287-F2FC830B67BD}"/>
          </ac:graphicFrameMkLst>
        </pc:graphicFrameChg>
      </pc:sldChg>
      <pc:sldChg chg="modSp mod">
        <pc:chgData name="Dees, Walter" userId="8ee75126-16a7-4962-96c4-920e8247786f" providerId="ADAL" clId="{D92D0E31-3647-4300-865F-9820C0AA9ECF}" dt="2023-06-02T19:58:00.860" v="2029" actId="6549"/>
        <pc:sldMkLst>
          <pc:docMk/>
          <pc:sldMk cId="3484874595" sldId="959"/>
        </pc:sldMkLst>
        <pc:spChg chg="mod">
          <ac:chgData name="Dees, Walter" userId="8ee75126-16a7-4962-96c4-920e8247786f" providerId="ADAL" clId="{D92D0E31-3647-4300-865F-9820C0AA9ECF}" dt="2023-06-02T16:23:15.526" v="1499" actId="404"/>
          <ac:spMkLst>
            <pc:docMk/>
            <pc:sldMk cId="3484874595" sldId="959"/>
            <ac:spMk id="7170" creationId="{3794A7AC-F975-4B82-9FCA-9C67ECE03726}"/>
          </ac:spMkLst>
        </pc:spChg>
        <pc:spChg chg="mod">
          <ac:chgData name="Dees, Walter" userId="8ee75126-16a7-4962-96c4-920e8247786f" providerId="ADAL" clId="{D92D0E31-3647-4300-865F-9820C0AA9ECF}" dt="2023-06-02T19:58:00.860" v="2029" actId="6549"/>
          <ac:spMkLst>
            <pc:docMk/>
            <pc:sldMk cId="3484874595" sldId="959"/>
            <ac:spMk id="7171" creationId="{8B215120-9330-4C24-86C0-93DB3C460B0D}"/>
          </ac:spMkLst>
        </pc:spChg>
        <pc:grpChg chg="mod">
          <ac:chgData name="Dees, Walter" userId="8ee75126-16a7-4962-96c4-920e8247786f" providerId="ADAL" clId="{D92D0E31-3647-4300-865F-9820C0AA9ECF}" dt="2023-06-02T16:19:58.620" v="1455" actId="1076"/>
          <ac:grpSpMkLst>
            <pc:docMk/>
            <pc:sldMk cId="3484874595" sldId="959"/>
            <ac:grpSpMk id="9" creationId="{6E8DD4CD-385C-EFB7-8C6B-151188C5F564}"/>
          </ac:grpSpMkLst>
        </pc:grpChg>
        <pc:picChg chg="mod">
          <ac:chgData name="Dees, Walter" userId="8ee75126-16a7-4962-96c4-920e8247786f" providerId="ADAL" clId="{D92D0E31-3647-4300-865F-9820C0AA9ECF}" dt="2023-06-02T16:20:09.269" v="1461" actId="1076"/>
          <ac:picMkLst>
            <pc:docMk/>
            <pc:sldMk cId="3484874595" sldId="959"/>
            <ac:picMk id="16" creationId="{EBA251F6-D3A7-E251-FB06-1FE8F4259C1E}"/>
          </ac:picMkLst>
        </pc:picChg>
        <pc:picChg chg="mod">
          <ac:chgData name="Dees, Walter" userId="8ee75126-16a7-4962-96c4-920e8247786f" providerId="ADAL" clId="{D92D0E31-3647-4300-865F-9820C0AA9ECF}" dt="2023-06-02T16:20:03.764" v="1458" actId="14100"/>
          <ac:picMkLst>
            <pc:docMk/>
            <pc:sldMk cId="3484874595" sldId="959"/>
            <ac:picMk id="20" creationId="{42D22F99-A775-9392-3ECE-DD7F0A2B1BFA}"/>
          </ac:picMkLst>
        </pc:picChg>
      </pc:sldChg>
      <pc:sldChg chg="modSp mod">
        <pc:chgData name="Dees, Walter" userId="8ee75126-16a7-4962-96c4-920e8247786f" providerId="ADAL" clId="{D92D0E31-3647-4300-865F-9820C0AA9ECF}" dt="2023-06-02T20:59:38.308" v="2279" actId="1076"/>
        <pc:sldMkLst>
          <pc:docMk/>
          <pc:sldMk cId="1188884428" sldId="960"/>
        </pc:sldMkLst>
        <pc:spChg chg="mod">
          <ac:chgData name="Dees, Walter" userId="8ee75126-16a7-4962-96c4-920e8247786f" providerId="ADAL" clId="{D92D0E31-3647-4300-865F-9820C0AA9ECF}" dt="2023-06-02T16:23:20.478" v="1500" actId="404"/>
          <ac:spMkLst>
            <pc:docMk/>
            <pc:sldMk cId="1188884428" sldId="960"/>
            <ac:spMk id="7170" creationId="{3794A7AC-F975-4B82-9FCA-9C67ECE03726}"/>
          </ac:spMkLst>
        </pc:spChg>
        <pc:spChg chg="mod">
          <ac:chgData name="Dees, Walter" userId="8ee75126-16a7-4962-96c4-920e8247786f" providerId="ADAL" clId="{D92D0E31-3647-4300-865F-9820C0AA9ECF}" dt="2023-06-02T20:00:12.115" v="2066" actId="6549"/>
          <ac:spMkLst>
            <pc:docMk/>
            <pc:sldMk cId="1188884428" sldId="960"/>
            <ac:spMk id="7171" creationId="{8B215120-9330-4C24-86C0-93DB3C460B0D}"/>
          </ac:spMkLst>
        </pc:spChg>
        <pc:picChg chg="mod">
          <ac:chgData name="Dees, Walter" userId="8ee75126-16a7-4962-96c4-920e8247786f" providerId="ADAL" clId="{D92D0E31-3647-4300-865F-9820C0AA9ECF}" dt="2023-06-02T20:59:27.500" v="2277" actId="1076"/>
          <ac:picMkLst>
            <pc:docMk/>
            <pc:sldMk cId="1188884428" sldId="960"/>
            <ac:picMk id="3" creationId="{8F2C6A35-D484-2292-D306-D81287397891}"/>
          </ac:picMkLst>
        </pc:picChg>
        <pc:picChg chg="mod">
          <ac:chgData name="Dees, Walter" userId="8ee75126-16a7-4962-96c4-920e8247786f" providerId="ADAL" clId="{D92D0E31-3647-4300-865F-9820C0AA9ECF}" dt="2023-06-02T16:05:17.013" v="1104" actId="1076"/>
          <ac:picMkLst>
            <pc:docMk/>
            <pc:sldMk cId="1188884428" sldId="960"/>
            <ac:picMk id="5" creationId="{CFF25352-34A5-D944-199F-7EDA7D5470B9}"/>
          </ac:picMkLst>
        </pc:picChg>
        <pc:picChg chg="mod">
          <ac:chgData name="Dees, Walter" userId="8ee75126-16a7-4962-96c4-920e8247786f" providerId="ADAL" clId="{D92D0E31-3647-4300-865F-9820C0AA9ECF}" dt="2023-06-02T16:05:17.013" v="1104" actId="1076"/>
          <ac:picMkLst>
            <pc:docMk/>
            <pc:sldMk cId="1188884428" sldId="960"/>
            <ac:picMk id="10" creationId="{82B0720D-12FE-FC28-4264-3571BBDF27DF}"/>
          </ac:picMkLst>
        </pc:picChg>
        <pc:picChg chg="mod">
          <ac:chgData name="Dees, Walter" userId="8ee75126-16a7-4962-96c4-920e8247786f" providerId="ADAL" clId="{D92D0E31-3647-4300-865F-9820C0AA9ECF}" dt="2023-06-02T16:05:14.493" v="1103" actId="1076"/>
          <ac:picMkLst>
            <pc:docMk/>
            <pc:sldMk cId="1188884428" sldId="960"/>
            <ac:picMk id="11" creationId="{33AFEC02-9874-0566-039E-B65652046A19}"/>
          </ac:picMkLst>
        </pc:picChg>
        <pc:picChg chg="mod">
          <ac:chgData name="Dees, Walter" userId="8ee75126-16a7-4962-96c4-920e8247786f" providerId="ADAL" clId="{D92D0E31-3647-4300-865F-9820C0AA9ECF}" dt="2023-06-02T20:59:38.308" v="2279" actId="1076"/>
          <ac:picMkLst>
            <pc:docMk/>
            <pc:sldMk cId="1188884428" sldId="960"/>
            <ac:picMk id="14" creationId="{0B017473-2D52-50C1-D7AB-4410A5D49FEE}"/>
          </ac:picMkLst>
        </pc:picChg>
      </pc:sldChg>
      <pc:sldChg chg="modSp mod">
        <pc:chgData name="Dees, Walter" userId="8ee75126-16a7-4962-96c4-920e8247786f" providerId="ADAL" clId="{D92D0E31-3647-4300-865F-9820C0AA9ECF}" dt="2023-06-02T20:02:19.324" v="2090" actId="20577"/>
        <pc:sldMkLst>
          <pc:docMk/>
          <pc:sldMk cId="2745393552" sldId="961"/>
        </pc:sldMkLst>
        <pc:spChg chg="mod">
          <ac:chgData name="Dees, Walter" userId="8ee75126-16a7-4962-96c4-920e8247786f" providerId="ADAL" clId="{D92D0E31-3647-4300-865F-9820C0AA9ECF}" dt="2023-06-02T16:23:28.294" v="1501" actId="404"/>
          <ac:spMkLst>
            <pc:docMk/>
            <pc:sldMk cId="2745393552" sldId="961"/>
            <ac:spMk id="7170" creationId="{3794A7AC-F975-4B82-9FCA-9C67ECE03726}"/>
          </ac:spMkLst>
        </pc:spChg>
        <pc:spChg chg="mod">
          <ac:chgData name="Dees, Walter" userId="8ee75126-16a7-4962-96c4-920e8247786f" providerId="ADAL" clId="{D92D0E31-3647-4300-865F-9820C0AA9ECF}" dt="2023-06-02T20:02:19.324" v="2090" actId="20577"/>
          <ac:spMkLst>
            <pc:docMk/>
            <pc:sldMk cId="2745393552" sldId="961"/>
            <ac:spMk id="7171" creationId="{8B215120-9330-4C24-86C0-93DB3C460B0D}"/>
          </ac:spMkLst>
        </pc:spChg>
      </pc:sldChg>
      <pc:sldChg chg="addSp delSp modSp add mod">
        <pc:chgData name="Dees, Walter" userId="8ee75126-16a7-4962-96c4-920e8247786f" providerId="ADAL" clId="{D92D0E31-3647-4300-865F-9820C0AA9ECF}" dt="2023-06-02T20:52:14.647" v="2258" actId="113"/>
        <pc:sldMkLst>
          <pc:docMk/>
          <pc:sldMk cId="1568325951" sldId="962"/>
        </pc:sldMkLst>
        <pc:spChg chg="mod">
          <ac:chgData name="Dees, Walter" userId="8ee75126-16a7-4962-96c4-920e8247786f" providerId="ADAL" clId="{D92D0E31-3647-4300-865F-9820C0AA9ECF}" dt="2023-06-02T16:23:34.006" v="1502" actId="404"/>
          <ac:spMkLst>
            <pc:docMk/>
            <pc:sldMk cId="1568325951" sldId="962"/>
            <ac:spMk id="7170" creationId="{3794A7AC-F975-4B82-9FCA-9C67ECE03726}"/>
          </ac:spMkLst>
        </pc:spChg>
        <pc:spChg chg="mod">
          <ac:chgData name="Dees, Walter" userId="8ee75126-16a7-4962-96c4-920e8247786f" providerId="ADAL" clId="{D92D0E31-3647-4300-865F-9820C0AA9ECF}" dt="2023-06-02T20:52:14.647" v="2258" actId="113"/>
          <ac:spMkLst>
            <pc:docMk/>
            <pc:sldMk cId="1568325951" sldId="962"/>
            <ac:spMk id="7171" creationId="{8B215120-9330-4C24-86C0-93DB3C460B0D}"/>
          </ac:spMkLst>
        </pc:spChg>
        <pc:grpChg chg="del">
          <ac:chgData name="Dees, Walter" userId="8ee75126-16a7-4962-96c4-920e8247786f" providerId="ADAL" clId="{D92D0E31-3647-4300-865F-9820C0AA9ECF}" dt="2023-06-02T15:32:05.478" v="292" actId="478"/>
          <ac:grpSpMkLst>
            <pc:docMk/>
            <pc:sldMk cId="1568325951" sldId="962"/>
            <ac:grpSpMk id="2" creationId="{83B12369-1BD1-02F2-45CF-309BA02AC4B3}"/>
          </ac:grpSpMkLst>
        </pc:grpChg>
        <pc:grpChg chg="del">
          <ac:chgData name="Dees, Walter" userId="8ee75126-16a7-4962-96c4-920e8247786f" providerId="ADAL" clId="{D92D0E31-3647-4300-865F-9820C0AA9ECF}" dt="2023-06-02T15:32:06.604" v="293" actId="478"/>
          <ac:grpSpMkLst>
            <pc:docMk/>
            <pc:sldMk cId="1568325951" sldId="962"/>
            <ac:grpSpMk id="27" creationId="{DC47D0E2-C08A-0E7C-4AF9-2FA01436ABF5}"/>
          </ac:grpSpMkLst>
        </pc:grpChg>
        <pc:picChg chg="add mod">
          <ac:chgData name="Dees, Walter" userId="8ee75126-16a7-4962-96c4-920e8247786f" providerId="ADAL" clId="{D92D0E31-3647-4300-865F-9820C0AA9ECF}" dt="2023-06-02T15:35:22.010" v="325" actId="1076"/>
          <ac:picMkLst>
            <pc:docMk/>
            <pc:sldMk cId="1568325951" sldId="962"/>
            <ac:picMk id="3" creationId="{7212DB22-F223-DCEA-087A-32998F29BCE9}"/>
          </ac:picMkLst>
        </pc:picChg>
        <pc:picChg chg="add mod">
          <ac:chgData name="Dees, Walter" userId="8ee75126-16a7-4962-96c4-920e8247786f" providerId="ADAL" clId="{D92D0E31-3647-4300-865F-9820C0AA9ECF}" dt="2023-06-02T15:35:23.650" v="326" actId="1076"/>
          <ac:picMkLst>
            <pc:docMk/>
            <pc:sldMk cId="1568325951" sldId="962"/>
            <ac:picMk id="5" creationId="{AC9E178E-A211-7DCF-0096-F723BE3B7CA9}"/>
          </ac:picMkLst>
        </pc:picChg>
        <pc:cxnChg chg="mod">
          <ac:chgData name="Dees, Walter" userId="8ee75126-16a7-4962-96c4-920e8247786f" providerId="ADAL" clId="{D92D0E31-3647-4300-865F-9820C0AA9ECF}" dt="2023-06-02T15:32:05.478" v="292" actId="478"/>
          <ac:cxnSpMkLst>
            <pc:docMk/>
            <pc:sldMk cId="1568325951" sldId="962"/>
            <ac:cxnSpMk id="15" creationId="{A8CBB7EA-4F8C-773E-2C5F-DCDAF92E8082}"/>
          </ac:cxnSpMkLst>
        </pc:cxnChg>
      </pc:sldChg>
      <pc:sldChg chg="addSp delSp modSp add mod">
        <pc:chgData name="Dees, Walter" userId="8ee75126-16a7-4962-96c4-920e8247786f" providerId="ADAL" clId="{D92D0E31-3647-4300-865F-9820C0AA9ECF}" dt="2023-06-02T20:08:24.628" v="2130" actId="20577"/>
        <pc:sldMkLst>
          <pc:docMk/>
          <pc:sldMk cId="1565346476" sldId="963"/>
        </pc:sldMkLst>
        <pc:spChg chg="add mod">
          <ac:chgData name="Dees, Walter" userId="8ee75126-16a7-4962-96c4-920e8247786f" providerId="ADAL" clId="{D92D0E31-3647-4300-865F-9820C0AA9ECF}" dt="2023-06-02T16:46:45.084" v="1585" actId="1076"/>
          <ac:spMkLst>
            <pc:docMk/>
            <pc:sldMk cId="1565346476" sldId="963"/>
            <ac:spMk id="8" creationId="{764CCF1B-C002-3393-0849-04E20568FAF7}"/>
          </ac:spMkLst>
        </pc:spChg>
        <pc:spChg chg="add mod">
          <ac:chgData name="Dees, Walter" userId="8ee75126-16a7-4962-96c4-920e8247786f" providerId="ADAL" clId="{D92D0E31-3647-4300-865F-9820C0AA9ECF}" dt="2023-06-02T16:47:10.388" v="1618" actId="1076"/>
          <ac:spMkLst>
            <pc:docMk/>
            <pc:sldMk cId="1565346476" sldId="963"/>
            <ac:spMk id="9" creationId="{0B0B0FB0-0479-4511-1378-EE4B3AC72D71}"/>
          </ac:spMkLst>
        </pc:spChg>
        <pc:spChg chg="mod">
          <ac:chgData name="Dees, Walter" userId="8ee75126-16a7-4962-96c4-920e8247786f" providerId="ADAL" clId="{D92D0E31-3647-4300-865F-9820C0AA9ECF}" dt="2023-06-02T16:05:52.340" v="1106" actId="1076"/>
          <ac:spMkLst>
            <pc:docMk/>
            <pc:sldMk cId="1565346476" sldId="963"/>
            <ac:spMk id="7170" creationId="{3794A7AC-F975-4B82-9FCA-9C67ECE03726}"/>
          </ac:spMkLst>
        </pc:spChg>
        <pc:spChg chg="mod">
          <ac:chgData name="Dees, Walter" userId="8ee75126-16a7-4962-96c4-920e8247786f" providerId="ADAL" clId="{D92D0E31-3647-4300-865F-9820C0AA9ECF}" dt="2023-06-02T20:08:24.628" v="2130" actId="20577"/>
          <ac:spMkLst>
            <pc:docMk/>
            <pc:sldMk cId="1565346476" sldId="963"/>
            <ac:spMk id="7171" creationId="{8B215120-9330-4C24-86C0-93DB3C460B0D}"/>
          </ac:spMkLst>
        </pc:spChg>
        <pc:picChg chg="del">
          <ac:chgData name="Dees, Walter" userId="8ee75126-16a7-4962-96c4-920e8247786f" providerId="ADAL" clId="{D92D0E31-3647-4300-865F-9820C0AA9ECF}" dt="2023-06-02T15:50:29.091" v="339" actId="478"/>
          <ac:picMkLst>
            <pc:docMk/>
            <pc:sldMk cId="1565346476" sldId="963"/>
            <ac:picMk id="3" creationId="{7212DB22-F223-DCEA-087A-32998F29BCE9}"/>
          </ac:picMkLst>
        </pc:picChg>
        <pc:picChg chg="add mod modCrop">
          <ac:chgData name="Dees, Walter" userId="8ee75126-16a7-4962-96c4-920e8247786f" providerId="ADAL" clId="{D92D0E31-3647-4300-865F-9820C0AA9ECF}" dt="2023-06-02T16:41:15.910" v="1533" actId="732"/>
          <ac:picMkLst>
            <pc:docMk/>
            <pc:sldMk cId="1565346476" sldId="963"/>
            <ac:picMk id="4" creationId="{8A531FA1-3752-B769-675D-5EAAE6173416}"/>
          </ac:picMkLst>
        </pc:picChg>
        <pc:picChg chg="del">
          <ac:chgData name="Dees, Walter" userId="8ee75126-16a7-4962-96c4-920e8247786f" providerId="ADAL" clId="{D92D0E31-3647-4300-865F-9820C0AA9ECF}" dt="2023-06-02T15:50:27.973" v="338" actId="478"/>
          <ac:picMkLst>
            <pc:docMk/>
            <pc:sldMk cId="1565346476" sldId="963"/>
            <ac:picMk id="5" creationId="{AC9E178E-A211-7DCF-0096-F723BE3B7CA9}"/>
          </ac:picMkLst>
        </pc:picChg>
        <pc:picChg chg="add mod">
          <ac:chgData name="Dees, Walter" userId="8ee75126-16a7-4962-96c4-920e8247786f" providerId="ADAL" clId="{D92D0E31-3647-4300-865F-9820C0AA9ECF}" dt="2023-06-02T16:45:39.299" v="1538" actId="1076"/>
          <ac:picMkLst>
            <pc:docMk/>
            <pc:sldMk cId="1565346476" sldId="963"/>
            <ac:picMk id="7" creationId="{A4C83145-FDE6-3701-AF45-36FF18EAC75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559151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56857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0198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25412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SWS-230059</a:t>
            </a:r>
          </a:p>
          <a:p>
            <a:pPr algn="r" eaLnBrk="1" hangingPunct="1">
              <a:defRPr/>
            </a:pP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emf"/><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18527" y="2411835"/>
            <a:ext cx="8669715" cy="1662098"/>
          </a:xfrm>
        </p:spPr>
        <p:txBody>
          <a:bodyPr/>
          <a:lstStyle/>
          <a:p>
            <a:pPr eaLnBrk="1" hangingPunct="1"/>
            <a:r>
              <a:rPr lang="en-GB" altLang="en-US" sz="5400" dirty="0"/>
              <a:t>Philips (health vertical) views on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Dees	</a:t>
            </a:r>
          </a:p>
          <a:p>
            <a:pPr marL="0" indent="0" eaLnBrk="1" hangingPunct="1">
              <a:spcBef>
                <a:spcPts val="600"/>
              </a:spcBef>
              <a:buFontTx/>
              <a:buNone/>
            </a:pPr>
            <a:r>
              <a:rPr lang="en-GB" altLang="en-US" dirty="0"/>
              <a:t>Philips International B.V.</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a:t>Ranging phase 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altLang="en-US" sz="2000" dirty="0"/>
              <a:t>Ranging important enabler for more accurate positioning and for positioning in challenging coverage situations.</a:t>
            </a:r>
          </a:p>
          <a:p>
            <a:r>
              <a:rPr lang="en-US" altLang="en-US" sz="2000" dirty="0"/>
              <a:t>Important features not yet supported:</a:t>
            </a:r>
          </a:p>
          <a:p>
            <a:pPr lvl="1"/>
            <a:r>
              <a:rPr lang="en-US" altLang="en-US" sz="1600" dirty="0"/>
              <a:t>NI-LR procedure for ranging during emergency call (e.g. for positioning of Remote UE making emergency call).</a:t>
            </a:r>
          </a:p>
          <a:p>
            <a:pPr lvl="1"/>
            <a:r>
              <a:rPr lang="en-US" altLang="en-US" sz="1600" dirty="0"/>
              <a:t>NPN support for ranging (NOTE: may depend on further </a:t>
            </a:r>
            <a:r>
              <a:rPr lang="en-US" altLang="en-US" sz="1600" dirty="0" err="1"/>
              <a:t>ProSe</a:t>
            </a:r>
            <a:r>
              <a:rPr lang="en-US" altLang="en-US" sz="1600" dirty="0"/>
              <a:t> enhancements (see next slide)).</a:t>
            </a:r>
          </a:p>
          <a:p>
            <a:pPr lvl="1"/>
            <a:r>
              <a:rPr lang="en-US" altLang="en-US" sz="1600" dirty="0"/>
              <a:t>Inter-PLMN ranging.</a:t>
            </a:r>
          </a:p>
          <a:p>
            <a:pPr lvl="1"/>
            <a:r>
              <a:rPr lang="en-US" altLang="en-US" sz="1600" dirty="0"/>
              <a:t>Support for restricted discovery (using DDNMF).</a:t>
            </a:r>
          </a:p>
          <a:p>
            <a:pPr lvl="1"/>
            <a:r>
              <a:rPr lang="en-US" altLang="en-US" sz="1600" dirty="0"/>
              <a:t>Enhanced privacy profile handling for ranging (if not done in release 18).</a:t>
            </a:r>
          </a:p>
          <a:p>
            <a:endParaRPr lang="en-US" altLang="en-US" sz="2400" dirty="0"/>
          </a:p>
        </p:txBody>
      </p:sp>
      <p:grpSp>
        <p:nvGrpSpPr>
          <p:cNvPr id="2" name="Group 1">
            <a:extLst>
              <a:ext uri="{FF2B5EF4-FFF2-40B4-BE49-F238E27FC236}">
                <a16:creationId xmlns:a16="http://schemas.microsoft.com/office/drawing/2014/main" id="{83B12369-1BD1-02F2-45CF-309BA02AC4B3}"/>
              </a:ext>
            </a:extLst>
          </p:cNvPr>
          <p:cNvGrpSpPr/>
          <p:nvPr/>
        </p:nvGrpSpPr>
        <p:grpSpPr>
          <a:xfrm>
            <a:off x="2476765" y="4136813"/>
            <a:ext cx="3206998" cy="2243015"/>
            <a:chOff x="3807770" y="2142088"/>
            <a:chExt cx="2498468" cy="1986615"/>
          </a:xfrm>
        </p:grpSpPr>
        <p:grpSp>
          <p:nvGrpSpPr>
            <p:cNvPr id="4" name="Group 3">
              <a:extLst>
                <a:ext uri="{FF2B5EF4-FFF2-40B4-BE49-F238E27FC236}">
                  <a16:creationId xmlns:a16="http://schemas.microsoft.com/office/drawing/2014/main" id="{3549FECE-13A0-57DE-CCFB-D2B907251043}"/>
                </a:ext>
              </a:extLst>
            </p:cNvPr>
            <p:cNvGrpSpPr/>
            <p:nvPr/>
          </p:nvGrpSpPr>
          <p:grpSpPr>
            <a:xfrm>
              <a:off x="3807770" y="2142088"/>
              <a:ext cx="2498468" cy="1986615"/>
              <a:chOff x="3597532" y="1447629"/>
              <a:chExt cx="2549298" cy="2035467"/>
            </a:xfrm>
          </p:grpSpPr>
          <p:pic>
            <p:nvPicPr>
              <p:cNvPr id="18" name="Picture 17" descr="Diagram&#10;&#10;Description automatically generated">
                <a:extLst>
                  <a:ext uri="{FF2B5EF4-FFF2-40B4-BE49-F238E27FC236}">
                    <a16:creationId xmlns:a16="http://schemas.microsoft.com/office/drawing/2014/main" id="{D9C1B834-4D46-49EC-BA63-047598FF917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196" b="4850"/>
              <a:stretch/>
            </p:blipFill>
            <p:spPr>
              <a:xfrm>
                <a:off x="3644028" y="1808704"/>
                <a:ext cx="2502802" cy="1674392"/>
              </a:xfrm>
              <a:prstGeom prst="rect">
                <a:avLst/>
              </a:prstGeom>
            </p:spPr>
          </p:pic>
          <p:sp>
            <p:nvSpPr>
              <p:cNvPr id="19" name="TextBox 18">
                <a:extLst>
                  <a:ext uri="{FF2B5EF4-FFF2-40B4-BE49-F238E27FC236}">
                    <a16:creationId xmlns:a16="http://schemas.microsoft.com/office/drawing/2014/main" id="{DC6D26B1-597F-F070-8E83-27745CC02236}"/>
                  </a:ext>
                </a:extLst>
              </p:cNvPr>
              <p:cNvSpPr txBox="1"/>
              <p:nvPr/>
            </p:nvSpPr>
            <p:spPr>
              <a:xfrm>
                <a:off x="3597532" y="2634832"/>
                <a:ext cx="868978" cy="630715"/>
              </a:xfrm>
              <a:prstGeom prst="rect">
                <a:avLst/>
              </a:prstGeom>
              <a:noFill/>
            </p:spPr>
            <p:txBody>
              <a:bodyPr wrap="square" rtlCol="0">
                <a:spAutoFit/>
              </a:bodyPr>
              <a:lstStyle/>
              <a:p>
                <a:r>
                  <a:rPr lang="en-US" sz="1000" b="1" dirty="0">
                    <a:latin typeface="Arial Narrow" panose="020B0606020202030204" pitchFamily="34" charset="0"/>
                  </a:rPr>
                  <a:t>Accurate cellular positioning with ranging</a:t>
                </a:r>
              </a:p>
            </p:txBody>
          </p:sp>
          <p:sp>
            <p:nvSpPr>
              <p:cNvPr id="20" name="TextBox 19">
                <a:extLst>
                  <a:ext uri="{FF2B5EF4-FFF2-40B4-BE49-F238E27FC236}">
                    <a16:creationId xmlns:a16="http://schemas.microsoft.com/office/drawing/2014/main" id="{F5469C92-01B7-2743-FF14-6837DCE047B6}"/>
                  </a:ext>
                </a:extLst>
              </p:cNvPr>
              <p:cNvSpPr txBox="1"/>
              <p:nvPr/>
            </p:nvSpPr>
            <p:spPr>
              <a:xfrm>
                <a:off x="4067088" y="1887342"/>
                <a:ext cx="798844" cy="307777"/>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Location Service</a:t>
                </a:r>
              </a:p>
            </p:txBody>
          </p:sp>
          <p:cxnSp>
            <p:nvCxnSpPr>
              <p:cNvPr id="21" name="Straight Arrow Connector 20">
                <a:extLst>
                  <a:ext uri="{FF2B5EF4-FFF2-40B4-BE49-F238E27FC236}">
                    <a16:creationId xmlns:a16="http://schemas.microsoft.com/office/drawing/2014/main" id="{10202EAB-C123-7649-47FC-ECD4D3FF756F}"/>
                  </a:ext>
                </a:extLst>
              </p:cNvPr>
              <p:cNvCxnSpPr>
                <a:cxnSpLocks/>
              </p:cNvCxnSpPr>
              <p:nvPr/>
            </p:nvCxnSpPr>
            <p:spPr>
              <a:xfrm flipV="1">
                <a:off x="4459343" y="1668002"/>
                <a:ext cx="0" cy="281402"/>
              </a:xfrm>
              <a:prstGeom prst="straightConnector1">
                <a:avLst/>
              </a:prstGeom>
              <a:ln w="28575">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36419A57-55F5-BA9B-EE89-FA9CF108AEAA}"/>
                  </a:ext>
                </a:extLst>
              </p:cNvPr>
              <p:cNvSpPr/>
              <p:nvPr/>
            </p:nvSpPr>
            <p:spPr>
              <a:xfrm>
                <a:off x="4181583" y="1447629"/>
                <a:ext cx="555520" cy="169777"/>
              </a:xfrm>
              <a:prstGeom prst="ellipse">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solidFill>
                      <a:schemeClr val="tx1"/>
                    </a:solidFill>
                    <a:latin typeface="Arial" panose="020B0604020202020204" pitchFamily="34" charset="0"/>
                    <a:cs typeface="Arial" panose="020B0604020202020204" pitchFamily="34" charset="0"/>
                  </a:rPr>
                  <a:t>3</a:t>
                </a:r>
                <a:r>
                  <a:rPr lang="en-US" sz="600" baseline="30000" dirty="0">
                    <a:solidFill>
                      <a:schemeClr val="tx1"/>
                    </a:solidFill>
                    <a:latin typeface="Arial" panose="020B0604020202020204" pitchFamily="34" charset="0"/>
                    <a:cs typeface="Arial" panose="020B0604020202020204" pitchFamily="34" charset="0"/>
                  </a:rPr>
                  <a:t>rd</a:t>
                </a:r>
                <a:r>
                  <a:rPr lang="en-US" sz="600" dirty="0">
                    <a:solidFill>
                      <a:schemeClr val="tx1"/>
                    </a:solidFill>
                    <a:latin typeface="Arial" panose="020B0604020202020204" pitchFamily="34" charset="0"/>
                    <a:cs typeface="Arial" panose="020B0604020202020204" pitchFamily="34" charset="0"/>
                  </a:rPr>
                  <a:t> party app</a:t>
                </a:r>
              </a:p>
            </p:txBody>
          </p:sp>
        </p:grpSp>
        <p:pic>
          <p:nvPicPr>
            <p:cNvPr id="6" name="Picture 5" descr="Diagram&#10;&#10;Description automatically generated">
              <a:extLst>
                <a:ext uri="{FF2B5EF4-FFF2-40B4-BE49-F238E27FC236}">
                  <a16:creationId xmlns:a16="http://schemas.microsoft.com/office/drawing/2014/main" id="{A94431E1-E63D-7453-CA1F-E7E945D5DD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3117" t="24824" r="24352" b="33605"/>
            <a:stretch/>
          </p:blipFill>
          <p:spPr>
            <a:xfrm>
              <a:off x="5715765" y="2744830"/>
              <a:ext cx="307358" cy="818929"/>
            </a:xfrm>
            <a:prstGeom prst="rect">
              <a:avLst/>
            </a:prstGeom>
          </p:spPr>
        </p:pic>
        <p:sp>
          <p:nvSpPr>
            <p:cNvPr id="7" name="Rectangle 6">
              <a:extLst>
                <a:ext uri="{FF2B5EF4-FFF2-40B4-BE49-F238E27FC236}">
                  <a16:creationId xmlns:a16="http://schemas.microsoft.com/office/drawing/2014/main" id="{EF92B324-F8A2-1E50-7924-A9CB04EF3EDB}"/>
                </a:ext>
              </a:extLst>
            </p:cNvPr>
            <p:cNvSpPr/>
            <p:nvPr/>
          </p:nvSpPr>
          <p:spPr>
            <a:xfrm>
              <a:off x="5715765" y="2887876"/>
              <a:ext cx="145533" cy="279212"/>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988FE65-2D36-F6DD-EFDA-D90D06ED1090}"/>
                </a:ext>
              </a:extLst>
            </p:cNvPr>
            <p:cNvSpPr/>
            <p:nvPr/>
          </p:nvSpPr>
          <p:spPr>
            <a:xfrm>
              <a:off x="5725235" y="3089076"/>
              <a:ext cx="145533" cy="347874"/>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1343185-C95C-A5CB-E81F-A0B7FBCC4D33}"/>
                </a:ext>
              </a:extLst>
            </p:cNvPr>
            <p:cNvSpPr/>
            <p:nvPr/>
          </p:nvSpPr>
          <p:spPr>
            <a:xfrm flipH="1">
              <a:off x="5715764" y="3358933"/>
              <a:ext cx="179945" cy="204825"/>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F708F9B-F708-947C-986D-955A639B9D58}"/>
                </a:ext>
              </a:extLst>
            </p:cNvPr>
            <p:cNvSpPr/>
            <p:nvPr/>
          </p:nvSpPr>
          <p:spPr>
            <a:xfrm flipH="1">
              <a:off x="5861297" y="3254308"/>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B211262-E564-252A-6EFA-6DF36AD246F3}"/>
                </a:ext>
              </a:extLst>
            </p:cNvPr>
            <p:cNvSpPr/>
            <p:nvPr/>
          </p:nvSpPr>
          <p:spPr>
            <a:xfrm flipH="1">
              <a:off x="5827187" y="3220439"/>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A8CBB7EA-4F8C-773E-2C5F-DCDAF92E8082}"/>
                </a:ext>
              </a:extLst>
            </p:cNvPr>
            <p:cNvCxnSpPr>
              <a:cxnSpLocks/>
              <a:endCxn id="9" idx="1"/>
            </p:cNvCxnSpPr>
            <p:nvPr/>
          </p:nvCxnSpPr>
          <p:spPr>
            <a:xfrm>
              <a:off x="5679401" y="3461345"/>
              <a:ext cx="216308" cy="1"/>
            </a:xfrm>
            <a:prstGeom prst="straightConnector1">
              <a:avLst/>
            </a:prstGeom>
            <a:ln>
              <a:solidFill>
                <a:srgbClr val="FF0000"/>
              </a:solidFill>
              <a:headEnd type="triangle" w="sm" len="sm"/>
              <a:tailEnd type="triangle" w="sm" len="sm"/>
            </a:ln>
          </p:spPr>
          <p:style>
            <a:lnRef idx="1">
              <a:schemeClr val="accent4"/>
            </a:lnRef>
            <a:fillRef idx="0">
              <a:schemeClr val="accent4"/>
            </a:fillRef>
            <a:effectRef idx="0">
              <a:schemeClr val="accent4"/>
            </a:effectRef>
            <a:fontRef idx="minor">
              <a:schemeClr val="tx1"/>
            </a:fontRef>
          </p:style>
        </p:cxnSp>
        <p:sp>
          <p:nvSpPr>
            <p:cNvPr id="16" name="TextBox 15">
              <a:extLst>
                <a:ext uri="{FF2B5EF4-FFF2-40B4-BE49-F238E27FC236}">
                  <a16:creationId xmlns:a16="http://schemas.microsoft.com/office/drawing/2014/main" id="{F3431C78-9890-0021-DBA9-235C4CF94740}"/>
                </a:ext>
              </a:extLst>
            </p:cNvPr>
            <p:cNvSpPr txBox="1"/>
            <p:nvPr/>
          </p:nvSpPr>
          <p:spPr>
            <a:xfrm>
              <a:off x="5580417" y="3486846"/>
              <a:ext cx="442706" cy="184666"/>
            </a:xfrm>
            <a:prstGeom prst="rect">
              <a:avLst/>
            </a:prstGeom>
            <a:noFill/>
          </p:spPr>
          <p:txBody>
            <a:bodyPr wrap="square" rtlCol="0">
              <a:spAutoFit/>
            </a:bodyPr>
            <a:lstStyle/>
            <a:p>
              <a:r>
                <a:rPr lang="en-US" sz="600" dirty="0"/>
                <a:t>ranging</a:t>
              </a:r>
            </a:p>
          </p:txBody>
        </p:sp>
        <p:pic>
          <p:nvPicPr>
            <p:cNvPr id="17" name="Picture 16" descr="Diagram&#10;&#10;Description automatically generated">
              <a:extLst>
                <a:ext uri="{FF2B5EF4-FFF2-40B4-BE49-F238E27FC236}">
                  <a16:creationId xmlns:a16="http://schemas.microsoft.com/office/drawing/2014/main" id="{BAEAEC09-A1B6-71CF-9FFA-F27137819D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3117" t="25193" r="30950" b="67417"/>
            <a:stretch/>
          </p:blipFill>
          <p:spPr>
            <a:xfrm>
              <a:off x="5678887" y="2750850"/>
              <a:ext cx="145533" cy="145563"/>
            </a:xfrm>
            <a:prstGeom prst="rect">
              <a:avLst/>
            </a:prstGeom>
          </p:spPr>
        </p:pic>
      </p:grpSp>
      <p:grpSp>
        <p:nvGrpSpPr>
          <p:cNvPr id="27" name="Group 26">
            <a:extLst>
              <a:ext uri="{FF2B5EF4-FFF2-40B4-BE49-F238E27FC236}">
                <a16:creationId xmlns:a16="http://schemas.microsoft.com/office/drawing/2014/main" id="{DC47D0E2-C08A-0E7C-4AF9-2FA01436ABF5}"/>
              </a:ext>
            </a:extLst>
          </p:cNvPr>
          <p:cNvGrpSpPr/>
          <p:nvPr/>
        </p:nvGrpSpPr>
        <p:grpSpPr>
          <a:xfrm>
            <a:off x="7349217" y="3545643"/>
            <a:ext cx="4732035" cy="2766257"/>
            <a:chOff x="5022674" y="3571179"/>
            <a:chExt cx="4469467" cy="2644561"/>
          </a:xfrm>
        </p:grpSpPr>
        <p:grpSp>
          <p:nvGrpSpPr>
            <p:cNvPr id="26" name="Group 25">
              <a:extLst>
                <a:ext uri="{FF2B5EF4-FFF2-40B4-BE49-F238E27FC236}">
                  <a16:creationId xmlns:a16="http://schemas.microsoft.com/office/drawing/2014/main" id="{41E85E8D-887F-E77B-A988-1673EA8C0337}"/>
                </a:ext>
              </a:extLst>
            </p:cNvPr>
            <p:cNvGrpSpPr/>
            <p:nvPr/>
          </p:nvGrpSpPr>
          <p:grpSpPr>
            <a:xfrm>
              <a:off x="5022674" y="3571179"/>
              <a:ext cx="4469467" cy="2644561"/>
              <a:chOff x="4284442" y="3349287"/>
              <a:chExt cx="4469467" cy="2644561"/>
            </a:xfrm>
          </p:grpSpPr>
          <p:pic>
            <p:nvPicPr>
              <p:cNvPr id="23" name="Picture 22">
                <a:extLst>
                  <a:ext uri="{FF2B5EF4-FFF2-40B4-BE49-F238E27FC236}">
                    <a16:creationId xmlns:a16="http://schemas.microsoft.com/office/drawing/2014/main" id="{D7526DBC-42AB-2A25-0F2E-A2EAFC075AA2}"/>
                  </a:ext>
                </a:extLst>
              </p:cNvPr>
              <p:cNvPicPr>
                <a:picLocks noChangeAspect="1"/>
              </p:cNvPicPr>
              <p:nvPr/>
            </p:nvPicPr>
            <p:blipFill>
              <a:blip r:embed="rId5"/>
              <a:stretch>
                <a:fillRect/>
              </a:stretch>
            </p:blipFill>
            <p:spPr>
              <a:xfrm>
                <a:off x="4284442" y="3349287"/>
                <a:ext cx="4469467" cy="2644561"/>
              </a:xfrm>
              <a:prstGeom prst="rect">
                <a:avLst/>
              </a:prstGeom>
            </p:spPr>
          </p:pic>
          <p:sp>
            <p:nvSpPr>
              <p:cNvPr id="25" name="Rectangle 24">
                <a:extLst>
                  <a:ext uri="{FF2B5EF4-FFF2-40B4-BE49-F238E27FC236}">
                    <a16:creationId xmlns:a16="http://schemas.microsoft.com/office/drawing/2014/main" id="{062291FE-4663-7243-D7AA-9ECD8A02919E}"/>
                  </a:ext>
                </a:extLst>
              </p:cNvPr>
              <p:cNvSpPr/>
              <p:nvPr/>
            </p:nvSpPr>
            <p:spPr>
              <a:xfrm>
                <a:off x="6639886" y="5693754"/>
                <a:ext cx="486562" cy="224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0CD623C7-FB96-F443-41F4-02EFA8277CAF}"/>
                </a:ext>
              </a:extLst>
            </p:cNvPr>
            <p:cNvSpPr txBox="1"/>
            <p:nvPr/>
          </p:nvSpPr>
          <p:spPr>
            <a:xfrm>
              <a:off x="5187746" y="3653407"/>
              <a:ext cx="1537827" cy="400110"/>
            </a:xfrm>
            <a:prstGeom prst="rect">
              <a:avLst/>
            </a:prstGeom>
            <a:noFill/>
          </p:spPr>
          <p:txBody>
            <a:bodyPr wrap="square" rtlCol="0">
              <a:spAutoFit/>
            </a:bodyPr>
            <a:lstStyle/>
            <a:p>
              <a:r>
                <a:rPr lang="en-US" sz="1000" b="1" dirty="0">
                  <a:latin typeface="Arial Narrow" panose="020B0606020202030204" pitchFamily="34" charset="0"/>
                </a:rPr>
                <a:t>Indoor / out-of-coverage wayfinding</a:t>
              </a:r>
            </a:p>
          </p:txBody>
        </p:sp>
      </p:grpSp>
    </p:spTree>
    <p:extLst>
      <p:ext uri="{BB962C8B-B14F-4D97-AF65-F5344CB8AC3E}">
        <p14:creationId xmlns:p14="http://schemas.microsoft.com/office/powerpoint/2010/main" val="27453935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a:t>5G </a:t>
            </a:r>
            <a:r>
              <a:rPr lang="en-US" altLang="en-US" sz="4000" dirty="0" err="1"/>
              <a:t>ProSe</a:t>
            </a:r>
            <a:r>
              <a:rPr lang="en-US" altLang="en-US" sz="4000" dirty="0"/>
              <a:t> phase 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altLang="en-US" sz="2000" dirty="0"/>
              <a:t>5G </a:t>
            </a:r>
            <a:r>
              <a:rPr lang="en-US" altLang="en-US" sz="2000" dirty="0" err="1"/>
              <a:t>ProSe</a:t>
            </a:r>
            <a:r>
              <a:rPr lang="en-US" altLang="en-US" sz="2000" dirty="0"/>
              <a:t> important enabler for providing communication in challenging coverage situations.</a:t>
            </a:r>
          </a:p>
          <a:p>
            <a:r>
              <a:rPr lang="en-US" altLang="en-US" sz="2000" dirty="0"/>
              <a:t>Important features not yet supported:</a:t>
            </a:r>
          </a:p>
          <a:p>
            <a:pPr lvl="1"/>
            <a:r>
              <a:rPr lang="en-US" altLang="en-US" sz="1600" dirty="0"/>
              <a:t>NPN support for 5G </a:t>
            </a:r>
            <a:r>
              <a:rPr lang="en-US" altLang="en-US" sz="1600" dirty="0" err="1"/>
              <a:t>ProSe</a:t>
            </a:r>
            <a:endParaRPr lang="en-US" altLang="en-US" sz="1600" dirty="0"/>
          </a:p>
          <a:p>
            <a:pPr lvl="1"/>
            <a:r>
              <a:rPr lang="en-US" altLang="en-US" sz="1600" dirty="0"/>
              <a:t>Non-3GPP support for 5G </a:t>
            </a:r>
            <a:r>
              <a:rPr lang="en-US" altLang="en-US" sz="1600" dirty="0" err="1"/>
              <a:t>ProSe</a:t>
            </a:r>
            <a:endParaRPr lang="en-US" altLang="en-US" sz="1600" dirty="0"/>
          </a:p>
          <a:p>
            <a:pPr lvl="1"/>
            <a:r>
              <a:rPr lang="en-US" altLang="en-US" sz="1600" dirty="0"/>
              <a:t>Multi-path via different U2N relays</a:t>
            </a:r>
          </a:p>
          <a:p>
            <a:pPr lvl="1"/>
            <a:r>
              <a:rPr lang="en-US" altLang="en-US" sz="1600" dirty="0"/>
              <a:t>Multi-hop U2N relay</a:t>
            </a:r>
          </a:p>
          <a:p>
            <a:pPr lvl="1"/>
            <a:r>
              <a:rPr lang="en-US" altLang="en-US" sz="1600" dirty="0"/>
              <a:t>Group mobility for U2N relay</a:t>
            </a:r>
          </a:p>
          <a:p>
            <a:pPr lvl="1"/>
            <a:r>
              <a:rPr lang="en-US" altLang="en-US" sz="1600" dirty="0"/>
              <a:t>Precise clock synchronization/TSN</a:t>
            </a:r>
          </a:p>
          <a:p>
            <a:pPr lvl="1"/>
            <a:r>
              <a:rPr lang="en-US" sz="1600" dirty="0" err="1"/>
              <a:t>Sidelink</a:t>
            </a:r>
            <a:r>
              <a:rPr lang="en-US" sz="1600" dirty="0"/>
              <a:t> for Industrial Communication</a:t>
            </a:r>
          </a:p>
          <a:p>
            <a:pPr lvl="1"/>
            <a:endParaRPr lang="en-US" altLang="en-US" sz="1600" dirty="0"/>
          </a:p>
          <a:p>
            <a:pPr marL="0" indent="0">
              <a:buNone/>
            </a:pPr>
            <a:endParaRPr lang="en-US" altLang="en-US" sz="2400" dirty="0"/>
          </a:p>
        </p:txBody>
      </p:sp>
      <p:pic>
        <p:nvPicPr>
          <p:cNvPr id="3" name="Picture 1">
            <a:extLst>
              <a:ext uri="{FF2B5EF4-FFF2-40B4-BE49-F238E27FC236}">
                <a16:creationId xmlns:a16="http://schemas.microsoft.com/office/drawing/2014/main" id="{7212DB22-F223-DCEA-087A-32998F29BCE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b="1570"/>
          <a:stretch>
            <a:fillRect/>
          </a:stretch>
        </p:blipFill>
        <p:spPr bwMode="auto">
          <a:xfrm>
            <a:off x="6454687" y="3270634"/>
            <a:ext cx="5138389" cy="30269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C9E178E-A211-7DCF-0096-F723BE3B7CA9}"/>
              </a:ext>
            </a:extLst>
          </p:cNvPr>
          <p:cNvPicPr>
            <a:picLocks noChangeAspect="1"/>
          </p:cNvPicPr>
          <p:nvPr/>
        </p:nvPicPr>
        <p:blipFill>
          <a:blip r:embed="rId3"/>
          <a:stretch>
            <a:fillRect/>
          </a:stretch>
        </p:blipFill>
        <p:spPr>
          <a:xfrm>
            <a:off x="513881" y="4676649"/>
            <a:ext cx="5017564" cy="1635251"/>
          </a:xfrm>
          <a:prstGeom prst="rect">
            <a:avLst/>
          </a:prstGeom>
        </p:spPr>
      </p:pic>
    </p:spTree>
    <p:extLst>
      <p:ext uri="{BB962C8B-B14F-4D97-AF65-F5344CB8AC3E}">
        <p14:creationId xmlns:p14="http://schemas.microsoft.com/office/powerpoint/2010/main" val="156832595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56501" y="475609"/>
            <a:ext cx="9786457" cy="1130301"/>
          </a:xfrm>
        </p:spPr>
        <p:txBody>
          <a:bodyPr/>
          <a:lstStyle/>
          <a:p>
            <a:pPr>
              <a:lnSpc>
                <a:spcPct val="80000"/>
              </a:lnSpc>
            </a:pPr>
            <a:r>
              <a:rPr lang="en-US" altLang="en-US" sz="3600" dirty="0"/>
              <a:t>Enhancement of user identifiers in the 5G System and improved integration of non-3GPP devices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altLang="en-US" sz="1800" dirty="0"/>
              <a:t>Granularity of using UE identifiers as identification of users and devices is insufficient. Multiple users may share same UE. Also, not all devices may have SUPI (e.g. non-3GPP devices connected to a gateway UE). Important to address this.</a:t>
            </a:r>
          </a:p>
          <a:p>
            <a:r>
              <a:rPr lang="en-US" altLang="en-US" sz="1800" dirty="0"/>
              <a:t>5GC could act as user identity provider to external services. SA1 has studied and created requirements for this (e.g. TR 22.904, TS 22.101 (clause 26a), TS 22.115 (clause 5.2.17)), but SA2 has not yet picked this up. </a:t>
            </a:r>
          </a:p>
          <a:p>
            <a:r>
              <a:rPr lang="en-US" altLang="en-US" sz="1800" dirty="0"/>
              <a:t>Requires 5GS architecture, function and procedure enhancements for linking user identifiers with 3GPP subscriptions, improved identification, authentication, QoS and policy control of individual users and individual non-3GPP devices behind gateway, rather than doing this only per UE.</a:t>
            </a:r>
          </a:p>
          <a:p>
            <a:r>
              <a:rPr lang="en-US" sz="1800" kern="1200" dirty="0">
                <a:solidFill>
                  <a:schemeClr val="tx1"/>
                </a:solidFill>
                <a:effectLst/>
                <a:latin typeface="+mn-lt"/>
                <a:ea typeface="+mn-ea"/>
                <a:cs typeface="+mn-cs"/>
              </a:rPr>
              <a:t>NOTE: identifying non-3GPP devices behind gateway may overlap with potential 5WWC work identified for release 19.</a:t>
            </a:r>
            <a:endParaRPr lang="en-US" altLang="en-US" sz="1800" dirty="0"/>
          </a:p>
          <a:p>
            <a:endParaRPr lang="en-US" altLang="en-US" sz="2400" dirty="0"/>
          </a:p>
        </p:txBody>
      </p:sp>
      <p:pic>
        <p:nvPicPr>
          <p:cNvPr id="4" name="Picture 3" descr="A picture containing screenshot, clock, circle&#10;&#10;Description automatically generated">
            <a:extLst>
              <a:ext uri="{FF2B5EF4-FFF2-40B4-BE49-F238E27FC236}">
                <a16:creationId xmlns:a16="http://schemas.microsoft.com/office/drawing/2014/main" id="{8A531FA1-3752-B769-675D-5EAAE6173416}"/>
              </a:ext>
            </a:extLst>
          </p:cNvPr>
          <p:cNvPicPr>
            <a:picLocks noChangeAspect="1"/>
          </p:cNvPicPr>
          <p:nvPr/>
        </p:nvPicPr>
        <p:blipFill rotWithShape="1">
          <a:blip r:embed="rId2">
            <a:extLst>
              <a:ext uri="{28A0092B-C50C-407E-A947-70E740481C1C}">
                <a14:useLocalDpi xmlns:a14="http://schemas.microsoft.com/office/drawing/2010/main" val="0"/>
              </a:ext>
            </a:extLst>
          </a:blip>
          <a:srcRect b="10054"/>
          <a:stretch/>
        </p:blipFill>
        <p:spPr>
          <a:xfrm>
            <a:off x="1575431" y="4339136"/>
            <a:ext cx="2681982" cy="1837827"/>
          </a:xfrm>
          <a:prstGeom prst="rect">
            <a:avLst/>
          </a:prstGeom>
        </p:spPr>
      </p:pic>
      <p:pic>
        <p:nvPicPr>
          <p:cNvPr id="7" name="Picture 6" descr="A picture containing diagram, screenshot, text, map&#10;&#10;Description automatically generated">
            <a:extLst>
              <a:ext uri="{FF2B5EF4-FFF2-40B4-BE49-F238E27FC236}">
                <a16:creationId xmlns:a16="http://schemas.microsoft.com/office/drawing/2014/main" id="{A4C83145-FDE6-3701-AF45-36FF18EAC7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729" y="4289924"/>
            <a:ext cx="3327228" cy="2041198"/>
          </a:xfrm>
          <a:prstGeom prst="rect">
            <a:avLst/>
          </a:prstGeom>
        </p:spPr>
      </p:pic>
      <p:sp>
        <p:nvSpPr>
          <p:cNvPr id="8" name="TextBox 7">
            <a:extLst>
              <a:ext uri="{FF2B5EF4-FFF2-40B4-BE49-F238E27FC236}">
                <a16:creationId xmlns:a16="http://schemas.microsoft.com/office/drawing/2014/main" id="{764CCF1B-C002-3393-0849-04E20568FAF7}"/>
              </a:ext>
            </a:extLst>
          </p:cNvPr>
          <p:cNvSpPr txBox="1"/>
          <p:nvPr/>
        </p:nvSpPr>
        <p:spPr>
          <a:xfrm>
            <a:off x="2141188" y="6130932"/>
            <a:ext cx="1628170" cy="246221"/>
          </a:xfrm>
          <a:prstGeom prst="rect">
            <a:avLst/>
          </a:prstGeom>
          <a:noFill/>
        </p:spPr>
        <p:txBody>
          <a:bodyPr wrap="square" rtlCol="0">
            <a:spAutoFit/>
          </a:bodyPr>
          <a:lstStyle/>
          <a:p>
            <a:r>
              <a:rPr lang="en-US" sz="1000" b="1" dirty="0">
                <a:latin typeface="Arial Narrow" panose="020B0606020202030204" pitchFamily="34" charset="0"/>
              </a:rPr>
              <a:t>Mapping users to devices</a:t>
            </a:r>
          </a:p>
        </p:txBody>
      </p:sp>
      <p:sp>
        <p:nvSpPr>
          <p:cNvPr id="9" name="TextBox 8">
            <a:extLst>
              <a:ext uri="{FF2B5EF4-FFF2-40B4-BE49-F238E27FC236}">
                <a16:creationId xmlns:a16="http://schemas.microsoft.com/office/drawing/2014/main" id="{0B0B0FB0-0479-4511-1378-EE4B3AC72D71}"/>
              </a:ext>
            </a:extLst>
          </p:cNvPr>
          <p:cNvSpPr txBox="1"/>
          <p:nvPr/>
        </p:nvSpPr>
        <p:spPr>
          <a:xfrm>
            <a:off x="6689915" y="4436742"/>
            <a:ext cx="1628170" cy="246221"/>
          </a:xfrm>
          <a:prstGeom prst="rect">
            <a:avLst/>
          </a:prstGeom>
          <a:noFill/>
        </p:spPr>
        <p:txBody>
          <a:bodyPr wrap="square" rtlCol="0">
            <a:spAutoFit/>
          </a:bodyPr>
          <a:lstStyle/>
          <a:p>
            <a:r>
              <a:rPr lang="en-US" sz="1000" b="1" dirty="0">
                <a:latin typeface="Arial Narrow" panose="020B0606020202030204" pitchFamily="34" charset="0"/>
              </a:rPr>
              <a:t>5GC</a:t>
            </a:r>
          </a:p>
        </p:txBody>
      </p:sp>
    </p:spTree>
    <p:extLst>
      <p:ext uri="{BB962C8B-B14F-4D97-AF65-F5344CB8AC3E}">
        <p14:creationId xmlns:p14="http://schemas.microsoft.com/office/powerpoint/2010/main" val="156534647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marL="0" indent="0">
              <a:buNone/>
            </a:pPr>
            <a:r>
              <a:rPr lang="en-US" altLang="en-US" dirty="0"/>
              <a:t>As Philips, we think it is important in release 19 to work on:</a:t>
            </a:r>
          </a:p>
          <a:p>
            <a:pPr marL="514350" indent="-514350">
              <a:spcBef>
                <a:spcPts val="700"/>
              </a:spcBef>
              <a:buAutoNum type="arabicParenR"/>
            </a:pPr>
            <a:r>
              <a:rPr lang="en-US" altLang="en-US" sz="2000" dirty="0"/>
              <a:t>Integrated sensing and communication</a:t>
            </a:r>
          </a:p>
          <a:p>
            <a:pPr marL="514350" indent="-514350">
              <a:spcBef>
                <a:spcPts val="700"/>
              </a:spcBef>
              <a:buAutoNum type="arabicParenR"/>
            </a:pPr>
            <a:r>
              <a:rPr lang="en-US" altLang="en-US" sz="2000" dirty="0"/>
              <a:t>Ambient IoT</a:t>
            </a:r>
          </a:p>
          <a:p>
            <a:pPr marL="514350" indent="-514350">
              <a:spcBef>
                <a:spcPts val="700"/>
              </a:spcBef>
              <a:buAutoNum type="arabicParenR"/>
            </a:pPr>
            <a:r>
              <a:rPr lang="en-US" altLang="en-US" sz="2000" dirty="0"/>
              <a:t>Mobile metaverse services and other XR/IMS related enhancements</a:t>
            </a:r>
          </a:p>
          <a:p>
            <a:pPr marL="514350" indent="-514350">
              <a:spcBef>
                <a:spcPts val="700"/>
              </a:spcBef>
              <a:buAutoNum type="arabicParenR"/>
            </a:pPr>
            <a:r>
              <a:rPr lang="en-US" altLang="en-US" sz="2000" dirty="0"/>
              <a:t>Ranging phase 2</a:t>
            </a:r>
          </a:p>
          <a:p>
            <a:pPr marL="514350" indent="-514350">
              <a:spcBef>
                <a:spcPts val="800"/>
              </a:spcBef>
              <a:buAutoNum type="arabicParenR"/>
            </a:pPr>
            <a:r>
              <a:rPr lang="en-US" altLang="en-US" sz="2000" dirty="0"/>
              <a:t>5G </a:t>
            </a:r>
            <a:r>
              <a:rPr lang="en-US" altLang="en-US" sz="2000" dirty="0" err="1"/>
              <a:t>ProSe</a:t>
            </a:r>
            <a:r>
              <a:rPr lang="en-US" altLang="en-US" sz="2000" dirty="0"/>
              <a:t> phase 3</a:t>
            </a:r>
          </a:p>
          <a:p>
            <a:pPr marL="514350" indent="-514350">
              <a:spcBef>
                <a:spcPts val="700"/>
              </a:spcBef>
              <a:buAutoNum type="arabicParenR"/>
            </a:pPr>
            <a:r>
              <a:rPr lang="en-US" altLang="en-US" sz="2000" dirty="0"/>
              <a:t>Enhancement of user identifiers in the 5G System and improved integration of non-3GPP devices</a:t>
            </a:r>
          </a:p>
          <a:p>
            <a:pPr marL="514350" indent="-514350">
              <a:spcBef>
                <a:spcPts val="600"/>
              </a:spcBef>
              <a:buAutoNum type="arabicParenR"/>
            </a:pPr>
            <a:r>
              <a:rPr lang="en-US" altLang="en-US" sz="2000" dirty="0"/>
              <a:t>Several other miscellaneous enhancements:</a:t>
            </a:r>
          </a:p>
          <a:p>
            <a:pPr lvl="1">
              <a:spcBef>
                <a:spcPts val="100"/>
              </a:spcBef>
              <a:buClrTx/>
              <a:buFont typeface="Arial" panose="020B0604020202020204" pitchFamily="34" charset="0"/>
              <a:buChar char="–"/>
            </a:pPr>
            <a:r>
              <a:rPr lang="en-US" sz="1200" kern="1200" dirty="0">
                <a:effectLst/>
                <a:latin typeface="+mn-lt"/>
                <a:ea typeface="+mn-ea"/>
                <a:cs typeface="+mn-cs"/>
              </a:rPr>
              <a:t>Further enhancements for NTN IoT communication (e.g. store and forward)</a:t>
            </a:r>
          </a:p>
          <a:p>
            <a:pPr lvl="1">
              <a:spcBef>
                <a:spcPts val="300"/>
              </a:spcBef>
              <a:buClrTx/>
              <a:buFont typeface="Arial" panose="020B0604020202020204" pitchFamily="34" charset="0"/>
              <a:buChar char="–"/>
            </a:pPr>
            <a:r>
              <a:rPr lang="en-US" sz="1200" kern="1200" dirty="0">
                <a:effectLst/>
                <a:latin typeface="+mn-lt"/>
                <a:ea typeface="+mn-ea"/>
                <a:cs typeface="+mn-cs"/>
              </a:rPr>
              <a:t>3GPP RAT based positioning using NTN</a:t>
            </a:r>
          </a:p>
          <a:p>
            <a:pPr lvl="1">
              <a:spcBef>
                <a:spcPts val="300"/>
              </a:spcBef>
              <a:buClrTx/>
              <a:buFont typeface="Arial" panose="020B0604020202020204" pitchFamily="34" charset="0"/>
              <a:buChar char="–"/>
            </a:pPr>
            <a:r>
              <a:rPr lang="en-US" sz="1200" kern="1200" dirty="0">
                <a:effectLst/>
                <a:latin typeface="+mn-lt"/>
                <a:ea typeface="+mn-ea"/>
                <a:cs typeface="+mn-cs"/>
              </a:rPr>
              <a:t>Dual steer connectivity via PLMN and SNPN</a:t>
            </a:r>
          </a:p>
          <a:p>
            <a:pPr lvl="1">
              <a:spcBef>
                <a:spcPts val="300"/>
              </a:spcBef>
              <a:buClrTx/>
              <a:buFont typeface="Arial" panose="020B0604020202020204" pitchFamily="34" charset="0"/>
              <a:buChar char="–"/>
            </a:pPr>
            <a:r>
              <a:rPr lang="en-US" sz="1200" dirty="0"/>
              <a:t>Interconnect of SNPNs</a:t>
            </a:r>
            <a:endParaRPr lang="en-US" sz="1200" kern="1200" dirty="0">
              <a:effectLst/>
              <a:latin typeface="+mn-lt"/>
              <a:ea typeface="+mn-ea"/>
              <a:cs typeface="+mn-cs"/>
            </a:endParaRPr>
          </a:p>
          <a:p>
            <a:pPr lvl="1">
              <a:spcBef>
                <a:spcPts val="300"/>
              </a:spcBef>
              <a:buClrTx/>
              <a:buFont typeface="Arial" panose="020B0604020202020204" pitchFamily="34" charset="0"/>
              <a:buChar char="–"/>
            </a:pPr>
            <a:r>
              <a:rPr lang="en-US" sz="1200" kern="1200" dirty="0">
                <a:effectLst/>
                <a:latin typeface="+mn-lt"/>
                <a:ea typeface="+mn-ea"/>
                <a:cs typeface="+mn-cs"/>
              </a:rPr>
              <a:t>Control Plane-based provisioning of NPN credentials </a:t>
            </a:r>
          </a:p>
          <a:p>
            <a:pPr lvl="1">
              <a:spcBef>
                <a:spcPts val="300"/>
              </a:spcBef>
              <a:buClrTx/>
              <a:buFont typeface="Arial" panose="020B0604020202020204" pitchFamily="34" charset="0"/>
              <a:buChar char="–"/>
            </a:pPr>
            <a:r>
              <a:rPr lang="en-US" sz="1200" kern="1200" dirty="0" err="1">
                <a:effectLst/>
                <a:latin typeface="+mn-lt"/>
                <a:ea typeface="+mn-ea"/>
                <a:cs typeface="+mn-cs"/>
              </a:rPr>
              <a:t>Finegrained</a:t>
            </a:r>
            <a:r>
              <a:rPr lang="en-US" sz="1200" kern="1200" dirty="0">
                <a:effectLst/>
                <a:latin typeface="+mn-lt"/>
                <a:ea typeface="+mn-ea"/>
                <a:cs typeface="+mn-cs"/>
              </a:rPr>
              <a:t> geofencing for accessing localized networks</a:t>
            </a:r>
          </a:p>
          <a:p>
            <a:pPr lvl="1">
              <a:spcBef>
                <a:spcPts val="300"/>
              </a:spcBef>
              <a:buClrTx/>
              <a:buFont typeface="Arial" panose="020B0604020202020204" pitchFamily="34" charset="0"/>
              <a:buChar char="–"/>
            </a:pPr>
            <a:r>
              <a:rPr lang="en-US" sz="1200" kern="1200" dirty="0">
                <a:effectLst/>
                <a:latin typeface="+mn-lt"/>
                <a:ea typeface="+mn-ea"/>
                <a:cs typeface="+mn-cs"/>
              </a:rPr>
              <a:t>Enabling timing delivery as a service for NB-IoT and </a:t>
            </a:r>
            <a:r>
              <a:rPr lang="en-US" sz="1200" kern="1200" dirty="0" err="1">
                <a:effectLst/>
                <a:latin typeface="+mn-lt"/>
                <a:ea typeface="+mn-ea"/>
                <a:cs typeface="+mn-cs"/>
              </a:rPr>
              <a:t>eMTC</a:t>
            </a:r>
            <a:endParaRPr lang="en-US" sz="1200" kern="1200" dirty="0">
              <a:effectLst/>
              <a:latin typeface="+mn-lt"/>
              <a:ea typeface="+mn-ea"/>
              <a:cs typeface="+mn-cs"/>
            </a:endParaRPr>
          </a:p>
          <a:p>
            <a:pPr lvl="1">
              <a:spcBef>
                <a:spcPts val="300"/>
              </a:spcBef>
              <a:buClrTx/>
              <a:buFont typeface="Arial" panose="020B0604020202020204" pitchFamily="34" charset="0"/>
              <a:buChar char="–"/>
            </a:pPr>
            <a:r>
              <a:rPr lang="en-US" sz="1200" kern="1200" dirty="0">
                <a:solidFill>
                  <a:schemeClr val="tx1"/>
                </a:solidFill>
                <a:effectLst/>
                <a:latin typeface="+mn-lt"/>
                <a:ea typeface="+mn-ea"/>
                <a:cs typeface="+mn-cs"/>
              </a:rPr>
              <a:t>Lightweight Access Aggregation and Steering of Wi-Fi in 5GC</a:t>
            </a:r>
          </a:p>
          <a:p>
            <a:pPr marL="457200" lvl="1" indent="0">
              <a:spcBef>
                <a:spcPts val="300"/>
              </a:spcBef>
              <a:buClrTx/>
              <a:buNone/>
            </a:pPr>
            <a:endParaRPr lang="en-US" sz="1200" kern="1200" dirty="0">
              <a:effectLst/>
              <a:latin typeface="+mn-lt"/>
              <a:ea typeface="+mn-ea"/>
              <a:cs typeface="+mn-cs"/>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339754" y="1785088"/>
            <a:ext cx="11543252" cy="4351338"/>
          </a:xfrm>
        </p:spPr>
        <p:txBody>
          <a:bodyPr/>
          <a:lstStyle/>
          <a:p>
            <a:r>
              <a:rPr lang="en-US" altLang="en-US" sz="2400" dirty="0"/>
              <a:t>Wide range of features in 5G and 5G advanced of interest to health domain.</a:t>
            </a:r>
          </a:p>
        </p:txBody>
      </p:sp>
      <p:pic>
        <p:nvPicPr>
          <p:cNvPr id="2" name="Picture 1">
            <a:extLst>
              <a:ext uri="{FF2B5EF4-FFF2-40B4-BE49-F238E27FC236}">
                <a16:creationId xmlns:a16="http://schemas.microsoft.com/office/drawing/2014/main" id="{FADDDD5B-8FB5-8D15-7536-03D5626041F5}"/>
              </a:ext>
            </a:extLst>
          </p:cNvPr>
          <p:cNvPicPr>
            <a:picLocks noChangeAspect="1"/>
          </p:cNvPicPr>
          <p:nvPr/>
        </p:nvPicPr>
        <p:blipFill>
          <a:blip r:embed="rId2"/>
          <a:stretch>
            <a:fillRect/>
          </a:stretch>
        </p:blipFill>
        <p:spPr>
          <a:xfrm>
            <a:off x="2085551" y="2211942"/>
            <a:ext cx="7792671" cy="4192457"/>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946990606"/>
              </p:ext>
            </p:extLst>
          </p:nvPr>
        </p:nvGraphicFramePr>
        <p:xfrm>
          <a:off x="0" y="1745211"/>
          <a:ext cx="11497112" cy="4632960"/>
        </p:xfrm>
        <a:graphic>
          <a:graphicData uri="http://schemas.openxmlformats.org/drawingml/2006/table">
            <a:tbl>
              <a:tblPr firstRow="1" bandRow="1">
                <a:tableStyleId>{5C22544A-7EE6-4342-B048-85BDC9FD1C3A}</a:tableStyleId>
              </a:tblPr>
              <a:tblGrid>
                <a:gridCol w="427839">
                  <a:extLst>
                    <a:ext uri="{9D8B030D-6E8A-4147-A177-3AD203B41FA5}">
                      <a16:colId xmlns:a16="http://schemas.microsoft.com/office/drawing/2014/main" val="2236238882"/>
                    </a:ext>
                  </a:extLst>
                </a:gridCol>
                <a:gridCol w="1199625">
                  <a:extLst>
                    <a:ext uri="{9D8B030D-6E8A-4147-A177-3AD203B41FA5}">
                      <a16:colId xmlns:a16="http://schemas.microsoft.com/office/drawing/2014/main" val="562605877"/>
                    </a:ext>
                  </a:extLst>
                </a:gridCol>
                <a:gridCol w="5436066">
                  <a:extLst>
                    <a:ext uri="{9D8B030D-6E8A-4147-A177-3AD203B41FA5}">
                      <a16:colId xmlns:a16="http://schemas.microsoft.com/office/drawing/2014/main" val="824553124"/>
                    </a:ext>
                  </a:extLst>
                </a:gridCol>
                <a:gridCol w="1155725">
                  <a:extLst>
                    <a:ext uri="{9D8B030D-6E8A-4147-A177-3AD203B41FA5}">
                      <a16:colId xmlns:a16="http://schemas.microsoft.com/office/drawing/2014/main" val="4265244648"/>
                    </a:ext>
                  </a:extLst>
                </a:gridCol>
                <a:gridCol w="874411">
                  <a:extLst>
                    <a:ext uri="{9D8B030D-6E8A-4147-A177-3AD203B41FA5}">
                      <a16:colId xmlns:a16="http://schemas.microsoft.com/office/drawing/2014/main" val="714072198"/>
                    </a:ext>
                  </a:extLst>
                </a:gridCol>
                <a:gridCol w="1134268">
                  <a:extLst>
                    <a:ext uri="{9D8B030D-6E8A-4147-A177-3AD203B41FA5}">
                      <a16:colId xmlns:a16="http://schemas.microsoft.com/office/drawing/2014/main" val="1390949308"/>
                    </a:ext>
                  </a:extLst>
                </a:gridCol>
                <a:gridCol w="1269178">
                  <a:extLst>
                    <a:ext uri="{9D8B030D-6E8A-4147-A177-3AD203B41FA5}">
                      <a16:colId xmlns:a16="http://schemas.microsoft.com/office/drawing/2014/main" val="129207063"/>
                    </a:ext>
                  </a:extLst>
                </a:gridCol>
              </a:tblGrid>
              <a:tr h="370840">
                <a:tc>
                  <a:txBody>
                    <a:bodyPr/>
                    <a:lstStyle/>
                    <a:p>
                      <a:pPr algn="ctr"/>
                      <a:r>
                        <a:rPr lang="en-US" sz="1100" dirty="0"/>
                        <a:t>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Integrated Sensing &amp; Communications</a:t>
                      </a:r>
                    </a:p>
                    <a:p>
                      <a:endParaRPr lang="en-US" sz="1100" dirty="0"/>
                    </a:p>
                    <a:p>
                      <a:r>
                        <a:rPr lang="en-US" sz="1100" dirty="0"/>
                        <a:t>(See slide 7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5G system support for NR-based sensing capabilities to get information about characteristics of the environment and/or objects within the environment using NR RF signals.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 defining:</a:t>
                      </a:r>
                    </a:p>
                    <a:p>
                      <a:pPr marL="228600" indent="-228600">
                        <a:buFont typeface="+mj-lt"/>
                        <a:buAutoNum type="arabicPeriod"/>
                      </a:pPr>
                      <a:r>
                        <a:rPr lang="en-US" sz="1100" kern="1200" dirty="0">
                          <a:solidFill>
                            <a:schemeClr val="dk1"/>
                          </a:solidFill>
                          <a:effectLst/>
                          <a:latin typeface="+mn-lt"/>
                          <a:ea typeface="+mn-ea"/>
                          <a:cs typeface="+mn-cs"/>
                        </a:rPr>
                        <a:t>Architecture and function enhancement to support new sensing service within 5GS. </a:t>
                      </a:r>
                    </a:p>
                    <a:p>
                      <a:pPr marL="228600" indent="-228600">
                        <a:buFont typeface="+mj-lt"/>
                        <a:buAutoNum type="arabicPeriod"/>
                      </a:pPr>
                      <a:r>
                        <a:rPr lang="en-US" sz="1100" kern="1200" dirty="0">
                          <a:solidFill>
                            <a:schemeClr val="dk1"/>
                          </a:solidFill>
                          <a:effectLst/>
                          <a:latin typeface="+mn-lt"/>
                          <a:ea typeface="+mn-ea"/>
                          <a:cs typeface="+mn-cs"/>
                        </a:rPr>
                        <a:t>E2E </a:t>
                      </a:r>
                      <a:r>
                        <a:rPr lang="en-US" sz="1100" kern="1200" dirty="0">
                          <a:solidFill>
                            <a:schemeClr val="tx1"/>
                          </a:solidFill>
                          <a:effectLst/>
                          <a:latin typeface="+mn-lt"/>
                          <a:ea typeface="+mn-ea"/>
                          <a:cs typeface="+mn-cs"/>
                        </a:rPr>
                        <a:t>procedures for sensing service exposure, discovery, selection and coordination of the sensing entities, authorization, sensing control parameter generation and provisioning, </a:t>
                      </a:r>
                      <a:r>
                        <a:rPr lang="en-US" sz="1100" b="0" kern="1200" dirty="0">
                          <a:solidFill>
                            <a:schemeClr val="tx1"/>
                          </a:solidFill>
                          <a:effectLst/>
                          <a:latin typeface="+mn-lt"/>
                          <a:ea typeface="+mn-ea"/>
                          <a:cs typeface="+mn-cs"/>
                        </a:rPr>
                        <a:t>handling and processing of sensing data, service continuity, additional privacy control.</a:t>
                      </a:r>
                    </a:p>
                    <a:p>
                      <a:pPr marL="228600" indent="-228600">
                        <a:buFont typeface="+mj-lt"/>
                        <a:buAutoNum type="arabicPeriod"/>
                      </a:pPr>
                      <a:r>
                        <a:rPr lang="en-US" sz="1100" b="0" kern="1200" dirty="0">
                          <a:solidFill>
                            <a:schemeClr val="tx1"/>
                          </a:solidFill>
                          <a:effectLst/>
                          <a:latin typeface="+mn-lt"/>
                          <a:ea typeface="+mn-ea"/>
                          <a:cs typeface="+mn-cs"/>
                        </a:rPr>
                        <a:t>Integration with location services for combined and more accurate position estimation. </a:t>
                      </a:r>
                    </a:p>
                  </a:txBody>
                  <a:tcPr/>
                </a:tc>
                <a:tc>
                  <a:txBody>
                    <a:bodyPr/>
                    <a:lstStyle/>
                    <a:p>
                      <a:r>
                        <a:rPr lang="en-US" sz="1100" dirty="0"/>
                        <a:t>Yes, TR 22.837</a:t>
                      </a:r>
                    </a:p>
                  </a:txBody>
                  <a:tcPr/>
                </a:tc>
                <a:tc>
                  <a:txBody>
                    <a:bodyPr/>
                    <a:lstStyle/>
                    <a:p>
                      <a:r>
                        <a:rPr lang="en-US" sz="1100" dirty="0"/>
                        <a:t>SA2</a:t>
                      </a:r>
                    </a:p>
                  </a:txBody>
                  <a:tcPr/>
                </a:tc>
                <a:tc>
                  <a:txBody>
                    <a:bodyPr/>
                    <a:lstStyle/>
                    <a:p>
                      <a:r>
                        <a:rPr lang="en-US" sz="1100" dirty="0"/>
                        <a:t>Yes, Major</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r h="370840">
                <a:tc>
                  <a:txBody>
                    <a:bodyPr/>
                    <a:lstStyle/>
                    <a:p>
                      <a:r>
                        <a:rPr lang="en-US" sz="1100" dirty="0">
                          <a:solidFill>
                            <a:schemeClr val="tx1"/>
                          </a:solidFill>
                        </a:rPr>
                        <a:t>2</a:t>
                      </a:r>
                    </a:p>
                  </a:txBody>
                  <a:tcPr/>
                </a:tc>
                <a:tc>
                  <a:txBody>
                    <a:bodyPr/>
                    <a:lstStyle/>
                    <a:p>
                      <a:r>
                        <a:rPr lang="en-US" sz="1100" b="1" dirty="0">
                          <a:solidFill>
                            <a:schemeClr val="tx1"/>
                          </a:solidFill>
                        </a:rPr>
                        <a:t>Ambient IoT</a:t>
                      </a:r>
                    </a:p>
                    <a:p>
                      <a:endParaRPr lang="en-US" sz="11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(See slide 8 for more details)</a:t>
                      </a:r>
                    </a:p>
                    <a:p>
                      <a:endParaRPr lang="en-US" sz="1100" b="1" dirty="0">
                        <a:solidFill>
                          <a:schemeClr val="tx1"/>
                        </a:solidFill>
                      </a:endParaRPr>
                    </a:p>
                  </a:txBody>
                  <a:tcPr/>
                </a:tc>
                <a:tc>
                  <a:txBody>
                    <a:bodyPr/>
                    <a:lstStyle/>
                    <a:p>
                      <a:r>
                        <a:rPr lang="en-US" sz="1100" b="0" dirty="0">
                          <a:solidFill>
                            <a:schemeClr val="tx1"/>
                          </a:solidFill>
                        </a:rPr>
                        <a:t>5G system support for Ambient IoT, i.e. IoT devices powered by energy harvesting, being either battery-less or with limited energy storage capability. An ambient IoT device has low complexity, small size and lower capabilities and lower power consumption than previously defined 3GPP IoT devices.</a:t>
                      </a:r>
                    </a:p>
                    <a:p>
                      <a:endParaRPr lang="en-US" sz="1100" b="1" dirty="0">
                        <a:solidFill>
                          <a:schemeClr val="tx1"/>
                        </a:solidFill>
                      </a:endParaRPr>
                    </a:p>
                    <a:p>
                      <a:r>
                        <a:rPr lang="en-US" sz="1100" b="1" dirty="0">
                          <a:solidFill>
                            <a:schemeClr val="tx1"/>
                          </a:solidFill>
                        </a:rPr>
                        <a:t>Key Work Tasks include defining:</a:t>
                      </a:r>
                    </a:p>
                    <a:p>
                      <a:pPr marL="228600" indent="-228600">
                        <a:buAutoNum type="arabicPeriod"/>
                      </a:pPr>
                      <a:r>
                        <a:rPr lang="en-US" sz="1100" dirty="0">
                          <a:solidFill>
                            <a:schemeClr val="tx1"/>
                          </a:solidFill>
                        </a:rPr>
                        <a:t>Architecture and function enhancement for supporting Ambient IoT within 5GS.</a:t>
                      </a:r>
                    </a:p>
                    <a:p>
                      <a:pPr marL="228600" indent="-228600">
                        <a:buAutoNum type="arabicPeriod"/>
                      </a:pPr>
                      <a:r>
                        <a:rPr lang="en-US" sz="1100" dirty="0">
                          <a:solidFill>
                            <a:schemeClr val="tx1"/>
                          </a:solidFill>
                        </a:rPr>
                        <a:t>E2E procedures for device identification, connection management (incl. connectionless communication, triggering), service exposure, managing and controlling a UE or a RAN node for communication with Ambient IoT device(s), authorization and policy control, QoS, mobility management, positioning of Ambient IoT devices.</a:t>
                      </a:r>
                    </a:p>
                    <a:p>
                      <a:pPr marL="228600" indent="-228600">
                        <a:buAutoNum type="arabicPeriod"/>
                      </a:pPr>
                      <a:r>
                        <a:rPr lang="en-US" sz="1100" dirty="0">
                          <a:solidFill>
                            <a:schemeClr val="tx1"/>
                          </a:solidFill>
                        </a:rPr>
                        <a:t>Simplified protocol stack and simplified procedures and features for Ambient IoT device(s).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Yes, TR 22.840</a:t>
                      </a:r>
                    </a:p>
                    <a:p>
                      <a:endParaRPr lang="en-US" sz="1100" dirty="0">
                        <a:solidFill>
                          <a:schemeClr val="tx1"/>
                        </a:solidFill>
                      </a:endParaRPr>
                    </a:p>
                  </a:txBody>
                  <a:tcPr/>
                </a:tc>
                <a:tc>
                  <a:txBody>
                    <a:bodyPr/>
                    <a:lstStyle/>
                    <a:p>
                      <a:r>
                        <a:rPr lang="en-US" sz="1100" dirty="0">
                          <a:solidFill>
                            <a:schemeClr val="tx1"/>
                          </a:solidFill>
                        </a:rPr>
                        <a:t>SA2</a:t>
                      </a:r>
                    </a:p>
                  </a:txBody>
                  <a:tcPr/>
                </a:tc>
                <a:tc>
                  <a:txBody>
                    <a:bodyPr/>
                    <a:lstStyle/>
                    <a:p>
                      <a:r>
                        <a:rPr lang="en-US" sz="1100" dirty="0">
                          <a:solidFill>
                            <a:schemeClr val="tx1"/>
                          </a:solidFill>
                        </a:rPr>
                        <a:t>Yes, Major</a:t>
                      </a:r>
                    </a:p>
                  </a:txBody>
                  <a:tcPr/>
                </a:tc>
                <a:tc>
                  <a:txBody>
                    <a:bodyPr/>
                    <a:lstStyle/>
                    <a:p>
                      <a:r>
                        <a:rPr lang="en-US" sz="1100" dirty="0">
                          <a:solidFill>
                            <a:schemeClr val="tx1"/>
                          </a:solidFill>
                        </a:rPr>
                        <a:t>SA3 for security, SA5 for charging</a:t>
                      </a:r>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40673616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987292951"/>
              </p:ext>
            </p:extLst>
          </p:nvPr>
        </p:nvGraphicFramePr>
        <p:xfrm>
          <a:off x="0" y="1757794"/>
          <a:ext cx="11480336" cy="4632960"/>
        </p:xfrm>
        <a:graphic>
          <a:graphicData uri="http://schemas.openxmlformats.org/drawingml/2006/table">
            <a:tbl>
              <a:tblPr firstRow="1" bandRow="1">
                <a:tableStyleId>{5C22544A-7EE6-4342-B048-85BDC9FD1C3A}</a:tableStyleId>
              </a:tblPr>
              <a:tblGrid>
                <a:gridCol w="545284">
                  <a:extLst>
                    <a:ext uri="{9D8B030D-6E8A-4147-A177-3AD203B41FA5}">
                      <a16:colId xmlns:a16="http://schemas.microsoft.com/office/drawing/2014/main" val="2236238882"/>
                    </a:ext>
                  </a:extLst>
                </a:gridCol>
                <a:gridCol w="1266738">
                  <a:extLst>
                    <a:ext uri="{9D8B030D-6E8A-4147-A177-3AD203B41FA5}">
                      <a16:colId xmlns:a16="http://schemas.microsoft.com/office/drawing/2014/main" val="562605877"/>
                    </a:ext>
                  </a:extLst>
                </a:gridCol>
                <a:gridCol w="5327009">
                  <a:extLst>
                    <a:ext uri="{9D8B030D-6E8A-4147-A177-3AD203B41FA5}">
                      <a16:colId xmlns:a16="http://schemas.microsoft.com/office/drawing/2014/main" val="824553124"/>
                    </a:ext>
                  </a:extLst>
                </a:gridCol>
                <a:gridCol w="1220598">
                  <a:extLst>
                    <a:ext uri="{9D8B030D-6E8A-4147-A177-3AD203B41FA5}">
                      <a16:colId xmlns:a16="http://schemas.microsoft.com/office/drawing/2014/main" val="4265244648"/>
                    </a:ext>
                  </a:extLst>
                </a:gridCol>
                <a:gridCol w="998290">
                  <a:extLst>
                    <a:ext uri="{9D8B030D-6E8A-4147-A177-3AD203B41FA5}">
                      <a16:colId xmlns:a16="http://schemas.microsoft.com/office/drawing/2014/main" val="714072198"/>
                    </a:ext>
                  </a:extLst>
                </a:gridCol>
                <a:gridCol w="1109504">
                  <a:extLst>
                    <a:ext uri="{9D8B030D-6E8A-4147-A177-3AD203B41FA5}">
                      <a16:colId xmlns:a16="http://schemas.microsoft.com/office/drawing/2014/main" val="1390949308"/>
                    </a:ext>
                  </a:extLst>
                </a:gridCol>
                <a:gridCol w="1012913">
                  <a:extLst>
                    <a:ext uri="{9D8B030D-6E8A-4147-A177-3AD203B41FA5}">
                      <a16:colId xmlns:a16="http://schemas.microsoft.com/office/drawing/2014/main" val="129207063"/>
                    </a:ext>
                  </a:extLst>
                </a:gridCol>
              </a:tblGrid>
              <a:tr h="370840">
                <a:tc>
                  <a:txBody>
                    <a:bodyPr/>
                    <a:lstStyle/>
                    <a:p>
                      <a:pPr algn="ctr"/>
                      <a:r>
                        <a:rPr lang="en-US" sz="1100" dirty="0"/>
                        <a:t>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solidFill>
                            <a:schemeClr val="tx1"/>
                          </a:solidFill>
                        </a:rPr>
                        <a:t>3</a:t>
                      </a:r>
                    </a:p>
                  </a:txBody>
                  <a:tcPr/>
                </a:tc>
                <a:tc>
                  <a:txBody>
                    <a:bodyPr/>
                    <a:lstStyle/>
                    <a:p>
                      <a:r>
                        <a:rPr lang="en-US" sz="1100" b="1" dirty="0">
                          <a:solidFill>
                            <a:schemeClr val="tx1"/>
                          </a:solidFill>
                        </a:rPr>
                        <a:t>Mobile metaverse services and other XR/IMS related enhancements</a:t>
                      </a:r>
                    </a:p>
                    <a:p>
                      <a:endParaRPr lang="en-US" sz="1100" dirty="0">
                        <a:solidFill>
                          <a:schemeClr val="tx1"/>
                        </a:solidFill>
                      </a:endParaRPr>
                    </a:p>
                    <a:p>
                      <a:r>
                        <a:rPr lang="en-US" sz="1100" dirty="0">
                          <a:solidFill>
                            <a:schemeClr val="tx1"/>
                          </a:solidFill>
                        </a:rPr>
                        <a:t>(See slide 9 for more details)</a:t>
                      </a:r>
                    </a:p>
                  </a:txBody>
                  <a:tcPr/>
                </a:tc>
                <a:tc>
                  <a:txBody>
                    <a:bodyPr/>
                    <a:lstStyle/>
                    <a:p>
                      <a:pPr marL="0" indent="0">
                        <a:buFont typeface="+mj-lt"/>
                        <a:buNone/>
                      </a:pPr>
                      <a:r>
                        <a:rPr lang="en-US" sz="1100" kern="1200" dirty="0">
                          <a:solidFill>
                            <a:schemeClr val="tx1"/>
                          </a:solidFill>
                          <a:effectLst/>
                          <a:latin typeface="+mn-lt"/>
                          <a:ea typeface="+mn-ea"/>
                          <a:cs typeface="+mn-cs"/>
                        </a:rPr>
                        <a:t>5G system support for mobile metaverse services and other enhanced XR/IMS related capabilities. NOTE: whether or not this is done in a single SI/WI or split over multiple (e.g. phase 2 of XRM and NG_RTC) is to be decided.</a:t>
                      </a:r>
                    </a:p>
                    <a:p>
                      <a:pPr marL="0" indent="0">
                        <a:buFont typeface="+mj-lt"/>
                        <a:buNone/>
                      </a:pPr>
                      <a:endParaRPr lang="en-US" sz="1100" kern="1200" dirty="0">
                        <a:solidFill>
                          <a:schemeClr val="tx1"/>
                        </a:solidFill>
                        <a:effectLst/>
                        <a:latin typeface="+mn-lt"/>
                        <a:ea typeface="+mn-ea"/>
                        <a:cs typeface="+mn-cs"/>
                      </a:endParaRPr>
                    </a:p>
                    <a:p>
                      <a:pPr marL="0" indent="0">
                        <a:buFont typeface="+mj-lt"/>
                        <a:buNone/>
                      </a:pPr>
                      <a:r>
                        <a:rPr lang="en-US" sz="1100" b="1" kern="1200" dirty="0">
                          <a:solidFill>
                            <a:schemeClr val="tx1"/>
                          </a:solidFill>
                          <a:effectLst/>
                          <a:latin typeface="+mn-lt"/>
                          <a:ea typeface="+mn-ea"/>
                          <a:cs typeface="+mn-cs"/>
                        </a:rPr>
                        <a:t>Key Work Tasks include defining:</a:t>
                      </a:r>
                    </a:p>
                    <a:p>
                      <a:pPr marL="228600" indent="-228600">
                        <a:buFont typeface="+mj-lt"/>
                        <a:buAutoNum type="arabicPeriod"/>
                      </a:pPr>
                      <a:r>
                        <a:rPr lang="en-US" sz="1100" kern="1200" dirty="0">
                          <a:solidFill>
                            <a:schemeClr val="tx1"/>
                          </a:solidFill>
                          <a:effectLst/>
                          <a:latin typeface="+mn-lt"/>
                          <a:ea typeface="+mn-ea"/>
                          <a:cs typeface="+mn-cs"/>
                        </a:rPr>
                        <a:t>Architecture and function enhancement to support Metaverse services</a:t>
                      </a:r>
                    </a:p>
                    <a:p>
                      <a:pPr marL="228600" indent="-228600">
                        <a:buFont typeface="+mj-lt"/>
                        <a:buAutoNum type="arabicPeriod"/>
                      </a:pPr>
                      <a:r>
                        <a:rPr lang="en-US" sz="1100" kern="1200" dirty="0">
                          <a:solidFill>
                            <a:schemeClr val="tx1"/>
                          </a:solidFill>
                          <a:effectLst/>
                          <a:latin typeface="+mn-lt"/>
                          <a:ea typeface="+mn-ea"/>
                          <a:cs typeface="+mn-cs"/>
                        </a:rPr>
                        <a:t>E2E procedures for IMS communication enhancements for Metaverse, such as synchronization of multiple streams from multiple (remote and local) UEs, digital asset and avatar representation in IMS communication, support for transcoding of different avatar representations, distributed rendering enhancements</a:t>
                      </a:r>
                    </a:p>
                    <a:p>
                      <a:pPr marL="228600" indent="-228600">
                        <a:buFont typeface="+mj-lt"/>
                        <a:buAutoNum type="arabicPeriod"/>
                      </a:pPr>
                      <a:r>
                        <a:rPr lang="en-US" sz="1100" kern="1200" dirty="0">
                          <a:solidFill>
                            <a:schemeClr val="tx1"/>
                          </a:solidFill>
                          <a:effectLst/>
                          <a:latin typeface="+mn-lt"/>
                          <a:ea typeface="+mn-ea"/>
                          <a:cs typeface="+mn-cs"/>
                        </a:rPr>
                        <a:t>E2E procedures for general XR related enhancements, such as digital identity/asset management and authorization, control of avatar representation for metaverse services, end-to-end QoS control, enhanced support for multi-modality services.</a:t>
                      </a:r>
                    </a:p>
                  </a:txBody>
                  <a:tcPr/>
                </a:tc>
                <a:tc>
                  <a:txBody>
                    <a:bodyPr/>
                    <a:lstStyle/>
                    <a:p>
                      <a:r>
                        <a:rPr lang="en-US" sz="1100" dirty="0">
                          <a:solidFill>
                            <a:schemeClr val="tx1"/>
                          </a:solidFill>
                        </a:rPr>
                        <a:t>Yes, TR 22.856</a:t>
                      </a:r>
                    </a:p>
                  </a:txBody>
                  <a:tcPr/>
                </a:tc>
                <a:tc>
                  <a:txBody>
                    <a:bodyPr/>
                    <a:lstStyle/>
                    <a:p>
                      <a:r>
                        <a:rPr lang="en-US" sz="1100" dirty="0">
                          <a:solidFill>
                            <a:schemeClr val="tx1"/>
                          </a:solidFill>
                        </a:rPr>
                        <a:t>SA2</a:t>
                      </a:r>
                    </a:p>
                  </a:txBody>
                  <a:tcPr/>
                </a:tc>
                <a:tc>
                  <a:txBody>
                    <a:bodyPr/>
                    <a:lstStyle/>
                    <a:p>
                      <a:r>
                        <a:rPr lang="en-US" sz="1100" dirty="0">
                          <a:solidFill>
                            <a:schemeClr val="tx1"/>
                          </a:solidFill>
                        </a:rPr>
                        <a:t>Yes, Minor</a:t>
                      </a:r>
                    </a:p>
                  </a:txBody>
                  <a:tcPr/>
                </a:tc>
                <a:tc>
                  <a:txBody>
                    <a:bodyPr/>
                    <a:lstStyle/>
                    <a:p>
                      <a:r>
                        <a:rPr lang="en-US" sz="1100" dirty="0">
                          <a:solidFill>
                            <a:schemeClr val="tx1"/>
                          </a:solidFill>
                        </a:rPr>
                        <a:t>SA3 for security</a:t>
                      </a:r>
                    </a:p>
                  </a:txBody>
                  <a:tcPr/>
                </a:tc>
                <a:extLst>
                  <a:ext uri="{0D108BD9-81ED-4DB2-BD59-A6C34878D82A}">
                    <a16:rowId xmlns:a16="http://schemas.microsoft.com/office/drawing/2014/main" val="1961773117"/>
                  </a:ext>
                </a:extLst>
              </a:tr>
              <a:tr h="370840">
                <a:tc>
                  <a:txBody>
                    <a:bodyPr/>
                    <a:lstStyle/>
                    <a:p>
                      <a:r>
                        <a:rPr lang="en-US" sz="1100" dirty="0">
                          <a:solidFill>
                            <a:schemeClr val="tx1"/>
                          </a:solidFill>
                        </a:rPr>
                        <a:t>4</a:t>
                      </a:r>
                    </a:p>
                  </a:txBody>
                  <a:tcPr/>
                </a:tc>
                <a:tc>
                  <a:txBody>
                    <a:bodyPr/>
                    <a:lstStyle/>
                    <a:p>
                      <a:r>
                        <a:rPr lang="en-US" sz="1100" b="1" dirty="0">
                          <a:solidFill>
                            <a:schemeClr val="tx1"/>
                          </a:solidFill>
                        </a:rPr>
                        <a:t>Ranging phase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(See slide 10 for more details)</a:t>
                      </a:r>
                    </a:p>
                  </a:txBody>
                  <a:tcPr/>
                </a:tc>
                <a:tc>
                  <a:txBody>
                    <a:bodyPr/>
                    <a:lstStyle/>
                    <a:p>
                      <a:r>
                        <a:rPr lang="en-US" sz="1100" dirty="0">
                          <a:solidFill>
                            <a:schemeClr val="tx1"/>
                          </a:solidFill>
                        </a:rPr>
                        <a:t>5G system support for enhanced ranging/</a:t>
                      </a:r>
                      <a:r>
                        <a:rPr lang="en-US" sz="1100" dirty="0" err="1">
                          <a:solidFill>
                            <a:schemeClr val="tx1"/>
                          </a:solidFill>
                        </a:rPr>
                        <a:t>sidelink</a:t>
                      </a:r>
                      <a:r>
                        <a:rPr lang="en-US" sz="1100" dirty="0">
                          <a:solidFill>
                            <a:schemeClr val="tx1"/>
                          </a:solidFill>
                        </a:rPr>
                        <a:t> positioning.</a:t>
                      </a:r>
                    </a:p>
                    <a:p>
                      <a:endParaRPr lang="en-US" sz="11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Key Work Tasks include defining:</a:t>
                      </a:r>
                      <a:endParaRPr lang="en-US" sz="1100" dirty="0">
                        <a:solidFill>
                          <a:schemeClr val="tx1"/>
                        </a:solidFill>
                      </a:endParaRPr>
                    </a:p>
                    <a:p>
                      <a:r>
                        <a:rPr lang="en-US" sz="1100" dirty="0">
                          <a:solidFill>
                            <a:schemeClr val="tx1"/>
                          </a:solidFill>
                        </a:rPr>
                        <a:t>Defining architecture, function and procedure enhancements to enable:</a:t>
                      </a:r>
                    </a:p>
                    <a:p>
                      <a:pPr marL="228600" indent="-228600">
                        <a:buAutoNum type="alphaLcParenR"/>
                      </a:pPr>
                      <a:r>
                        <a:rPr lang="en-US" sz="1100" dirty="0">
                          <a:solidFill>
                            <a:schemeClr val="tx1"/>
                          </a:solidFill>
                        </a:rPr>
                        <a:t>NI-LR procedure and related IMS updates for accurate positioning during emergency calls using ranging (e.g. for </a:t>
                      </a:r>
                      <a:r>
                        <a:rPr lang="en-US" sz="1100" dirty="0" err="1">
                          <a:solidFill>
                            <a:schemeClr val="tx1"/>
                          </a:solidFill>
                        </a:rPr>
                        <a:t>ProSe</a:t>
                      </a:r>
                      <a:r>
                        <a:rPr lang="en-US" sz="1100" dirty="0">
                          <a:solidFill>
                            <a:schemeClr val="tx1"/>
                          </a:solidFill>
                        </a:rPr>
                        <a:t> Remote UEs).</a:t>
                      </a:r>
                    </a:p>
                    <a:p>
                      <a:pPr marL="228600" indent="-228600">
                        <a:buAutoNum type="alphaLcParenR"/>
                      </a:pPr>
                      <a:r>
                        <a:rPr lang="en-US" sz="1100" dirty="0">
                          <a:solidFill>
                            <a:schemeClr val="tx1"/>
                          </a:solidFill>
                        </a:rPr>
                        <a:t>NPN support for ranging (NOTE: may depend on further </a:t>
                      </a:r>
                      <a:r>
                        <a:rPr lang="en-US" sz="1100" dirty="0" err="1">
                          <a:solidFill>
                            <a:schemeClr val="tx1"/>
                          </a:solidFill>
                        </a:rPr>
                        <a:t>ProSe</a:t>
                      </a:r>
                      <a:r>
                        <a:rPr lang="en-US" sz="1100" dirty="0">
                          <a:solidFill>
                            <a:schemeClr val="tx1"/>
                          </a:solidFill>
                        </a:rPr>
                        <a:t> enhancements (see next slide))</a:t>
                      </a:r>
                    </a:p>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US" sz="1100" dirty="0">
                          <a:solidFill>
                            <a:schemeClr val="tx1"/>
                          </a:solidFill>
                        </a:rPr>
                        <a:t>Inter-PLMN ranging.</a:t>
                      </a:r>
                    </a:p>
                    <a:p>
                      <a:pPr marL="228600" indent="-228600">
                        <a:buAutoNum type="alphaLcParenR"/>
                      </a:pPr>
                      <a:r>
                        <a:rPr lang="en-US" sz="1100" dirty="0">
                          <a:solidFill>
                            <a:schemeClr val="tx1"/>
                          </a:solidFill>
                        </a:rPr>
                        <a:t>Support for restricted discovery (using DDNMF).</a:t>
                      </a:r>
                    </a:p>
                    <a:p>
                      <a:pPr marL="228600" indent="-228600">
                        <a:buAutoNum type="alphaLcParenR"/>
                      </a:pPr>
                      <a:r>
                        <a:rPr lang="en-US" sz="1100" dirty="0">
                          <a:solidFill>
                            <a:schemeClr val="tx1"/>
                          </a:solidFill>
                        </a:rPr>
                        <a:t>Enhanced privacy profile handling for ranging (if not done in release 18).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See TS 22.261</a:t>
                      </a:r>
                    </a:p>
                    <a:p>
                      <a:endParaRPr lang="en-US" sz="1100" dirty="0">
                        <a:solidFill>
                          <a:schemeClr val="tx1"/>
                        </a:solidFill>
                      </a:endParaRPr>
                    </a:p>
                  </a:txBody>
                  <a:tcPr/>
                </a:tc>
                <a:tc>
                  <a:txBody>
                    <a:bodyPr/>
                    <a:lstStyle/>
                    <a:p>
                      <a:r>
                        <a:rPr lang="en-US" sz="1100" dirty="0">
                          <a:solidFill>
                            <a:schemeClr val="tx1"/>
                          </a:solidFill>
                        </a:rPr>
                        <a:t>SA2</a:t>
                      </a:r>
                    </a:p>
                  </a:txBody>
                  <a:tcPr/>
                </a:tc>
                <a:tc>
                  <a:txBody>
                    <a:bodyPr/>
                    <a:lstStyle/>
                    <a:p>
                      <a:r>
                        <a:rPr lang="en-US" sz="1100" dirty="0">
                          <a:solidFill>
                            <a:schemeClr val="tx1"/>
                          </a:solidFill>
                        </a:rPr>
                        <a:t>Yes, Minor</a:t>
                      </a:r>
                    </a:p>
                  </a:txBody>
                  <a:tcPr/>
                </a:tc>
                <a:tc>
                  <a:txBody>
                    <a:bodyPr/>
                    <a:lstStyle/>
                    <a:p>
                      <a:r>
                        <a:rPr lang="en-US" sz="1100" dirty="0">
                          <a:solidFill>
                            <a:schemeClr val="tx1"/>
                          </a:solidFill>
                        </a:rPr>
                        <a:t>SA3 for security</a:t>
                      </a:r>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71550447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1384779"/>
              </p:ext>
            </p:extLst>
          </p:nvPr>
        </p:nvGraphicFramePr>
        <p:xfrm>
          <a:off x="0" y="1749408"/>
          <a:ext cx="11501306" cy="4632960"/>
        </p:xfrm>
        <a:graphic>
          <a:graphicData uri="http://schemas.openxmlformats.org/drawingml/2006/table">
            <a:tbl>
              <a:tblPr firstRow="1" bandRow="1">
                <a:tableStyleId>{5C22544A-7EE6-4342-B048-85BDC9FD1C3A}</a:tableStyleId>
              </a:tblPr>
              <a:tblGrid>
                <a:gridCol w="607695">
                  <a:extLst>
                    <a:ext uri="{9D8B030D-6E8A-4147-A177-3AD203B41FA5}">
                      <a16:colId xmlns:a16="http://schemas.microsoft.com/office/drawing/2014/main" val="2236238882"/>
                    </a:ext>
                  </a:extLst>
                </a:gridCol>
                <a:gridCol w="1249018">
                  <a:extLst>
                    <a:ext uri="{9D8B030D-6E8A-4147-A177-3AD203B41FA5}">
                      <a16:colId xmlns:a16="http://schemas.microsoft.com/office/drawing/2014/main" val="562605877"/>
                    </a:ext>
                  </a:extLst>
                </a:gridCol>
                <a:gridCol w="5152289">
                  <a:extLst>
                    <a:ext uri="{9D8B030D-6E8A-4147-A177-3AD203B41FA5}">
                      <a16:colId xmlns:a16="http://schemas.microsoft.com/office/drawing/2014/main" val="824553124"/>
                    </a:ext>
                  </a:extLst>
                </a:gridCol>
                <a:gridCol w="1640048">
                  <a:extLst>
                    <a:ext uri="{9D8B030D-6E8A-4147-A177-3AD203B41FA5}">
                      <a16:colId xmlns:a16="http://schemas.microsoft.com/office/drawing/2014/main" val="4265244648"/>
                    </a:ext>
                  </a:extLst>
                </a:gridCol>
                <a:gridCol w="855677">
                  <a:extLst>
                    <a:ext uri="{9D8B030D-6E8A-4147-A177-3AD203B41FA5}">
                      <a16:colId xmlns:a16="http://schemas.microsoft.com/office/drawing/2014/main" val="714072198"/>
                    </a:ext>
                  </a:extLst>
                </a:gridCol>
                <a:gridCol w="1010873">
                  <a:extLst>
                    <a:ext uri="{9D8B030D-6E8A-4147-A177-3AD203B41FA5}">
                      <a16:colId xmlns:a16="http://schemas.microsoft.com/office/drawing/2014/main" val="1390949308"/>
                    </a:ext>
                  </a:extLst>
                </a:gridCol>
                <a:gridCol w="985706">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solidFill>
                            <a:schemeClr val="tx1"/>
                          </a:solidFill>
                        </a:rPr>
                        <a:t>5</a:t>
                      </a:r>
                    </a:p>
                  </a:txBody>
                  <a:tcPr/>
                </a:tc>
                <a:tc>
                  <a:txBody>
                    <a:bodyPr/>
                    <a:lstStyle/>
                    <a:p>
                      <a:r>
                        <a:rPr lang="en-US" sz="1100" b="1" dirty="0">
                          <a:solidFill>
                            <a:schemeClr val="tx1"/>
                          </a:solidFill>
                        </a:rPr>
                        <a:t>5G </a:t>
                      </a:r>
                      <a:r>
                        <a:rPr lang="en-US" sz="1100" b="1" dirty="0" err="1">
                          <a:solidFill>
                            <a:schemeClr val="tx1"/>
                          </a:solidFill>
                        </a:rPr>
                        <a:t>ProSe</a:t>
                      </a:r>
                      <a:r>
                        <a:rPr lang="en-US" sz="1100" b="1" dirty="0">
                          <a:solidFill>
                            <a:schemeClr val="tx1"/>
                          </a:solidFill>
                        </a:rPr>
                        <a:t> phase 3</a:t>
                      </a:r>
                    </a:p>
                    <a:p>
                      <a:endParaRPr lang="en-US" sz="1100" dirty="0">
                        <a:solidFill>
                          <a:schemeClr val="tx1"/>
                        </a:solidFill>
                      </a:endParaRPr>
                    </a:p>
                    <a:p>
                      <a:r>
                        <a:rPr lang="en-US" sz="1100" dirty="0">
                          <a:solidFill>
                            <a:schemeClr val="tx1"/>
                          </a:solidFill>
                        </a:rPr>
                        <a:t>(See slide 10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kern="1200" dirty="0">
                          <a:solidFill>
                            <a:schemeClr val="tx1"/>
                          </a:solidFill>
                          <a:effectLst/>
                          <a:latin typeface="+mn-lt"/>
                          <a:ea typeface="+mn-ea"/>
                          <a:cs typeface="+mn-cs"/>
                        </a:rPr>
                        <a:t>5G system support for further enhanced 5G </a:t>
                      </a:r>
                      <a:r>
                        <a:rPr lang="en-US" sz="1100" kern="1200" dirty="0" err="1">
                          <a:solidFill>
                            <a:schemeClr val="tx1"/>
                          </a:solidFill>
                          <a:effectLst/>
                          <a:latin typeface="+mn-lt"/>
                          <a:ea typeface="+mn-ea"/>
                          <a:cs typeface="+mn-cs"/>
                        </a:rPr>
                        <a:t>ProSe</a:t>
                      </a:r>
                      <a:r>
                        <a:rPr lang="en-US" sz="1100" kern="1200" dirty="0">
                          <a:solidFill>
                            <a:schemeClr val="tx1"/>
                          </a:solidFill>
                          <a:effectLst/>
                          <a:latin typeface="+mn-lt"/>
                          <a:ea typeface="+mn-ea"/>
                          <a:cs typeface="+mn-cs"/>
                        </a:rPr>
                        <a:t> services.</a:t>
                      </a:r>
                    </a:p>
                    <a:p>
                      <a:pPr marL="0" indent="0">
                        <a:buFont typeface="+mj-lt"/>
                        <a:buNone/>
                      </a:pPr>
                      <a:endParaRPr lang="en-US" sz="1100" kern="1200" dirty="0">
                        <a:solidFill>
                          <a:schemeClr val="tx1"/>
                        </a:solidFill>
                        <a:effectLst/>
                        <a:latin typeface="+mn-lt"/>
                        <a:ea typeface="+mn-ea"/>
                        <a:cs typeface="+mn-cs"/>
                      </a:endParaRPr>
                    </a:p>
                    <a:p>
                      <a:pPr marL="0" indent="0">
                        <a:buFont typeface="+mj-lt"/>
                        <a:buNone/>
                      </a:pPr>
                      <a:r>
                        <a:rPr lang="en-US" sz="1100" b="1" kern="1200" dirty="0">
                          <a:solidFill>
                            <a:schemeClr val="tx1"/>
                          </a:solidFill>
                          <a:effectLst/>
                          <a:latin typeface="+mn-lt"/>
                          <a:ea typeface="+mn-ea"/>
                          <a:cs typeface="+mn-cs"/>
                        </a:rPr>
                        <a:t>Key Work Tasks include defining:</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dirty="0">
                          <a:solidFill>
                            <a:schemeClr val="tx1"/>
                          </a:solidFill>
                        </a:rPr>
                        <a:t>Defining architecture, function and procedure enhancements to enable: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tx1"/>
                          </a:solidFill>
                          <a:effectLst/>
                          <a:latin typeface="+mn-lt"/>
                          <a:ea typeface="+mn-ea"/>
                          <a:cs typeface="+mn-cs"/>
                        </a:rPr>
                        <a:t>NPN support for </a:t>
                      </a:r>
                      <a:r>
                        <a:rPr lang="en-US" sz="1100" kern="1200" dirty="0" err="1">
                          <a:solidFill>
                            <a:schemeClr val="tx1"/>
                          </a:solidFill>
                          <a:effectLst/>
                          <a:latin typeface="+mn-lt"/>
                          <a:ea typeface="+mn-ea"/>
                          <a:cs typeface="+mn-cs"/>
                        </a:rPr>
                        <a:t>ProSe</a:t>
                      </a:r>
                      <a:endParaRPr lang="en-US" sz="1100" kern="1200" dirty="0">
                        <a:solidFill>
                          <a:schemeClr val="tx1"/>
                        </a:solidFill>
                        <a:effectLst/>
                        <a:latin typeface="+mn-lt"/>
                        <a:ea typeface="+mn-ea"/>
                        <a:cs typeface="+mn-cs"/>
                      </a:endParaRPr>
                    </a:p>
                    <a:p>
                      <a:pPr marL="228600" indent="-228600">
                        <a:buFont typeface="+mj-lt"/>
                        <a:buAutoNum type="arabicPeriod"/>
                      </a:pPr>
                      <a:r>
                        <a:rPr lang="en-US" sz="1100" kern="1200" dirty="0">
                          <a:solidFill>
                            <a:schemeClr val="tx1"/>
                          </a:solidFill>
                          <a:effectLst/>
                          <a:latin typeface="+mn-lt"/>
                          <a:ea typeface="+mn-ea"/>
                          <a:cs typeface="+mn-cs"/>
                        </a:rPr>
                        <a:t>Multi-path via different U2N relays</a:t>
                      </a:r>
                    </a:p>
                    <a:p>
                      <a:pPr marL="228600" indent="-228600">
                        <a:buFont typeface="+mj-lt"/>
                        <a:buAutoNum type="arabicPeriod"/>
                      </a:pPr>
                      <a:r>
                        <a:rPr lang="en-US" sz="1100" kern="1200" dirty="0">
                          <a:solidFill>
                            <a:schemeClr val="tx1"/>
                          </a:solidFill>
                          <a:effectLst/>
                          <a:latin typeface="+mn-lt"/>
                          <a:ea typeface="+mn-ea"/>
                          <a:cs typeface="+mn-cs"/>
                        </a:rPr>
                        <a:t>Multi-hop U2N relay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tx1"/>
                          </a:solidFill>
                          <a:effectLst/>
                          <a:latin typeface="+mn-lt"/>
                          <a:ea typeface="+mn-ea"/>
                          <a:cs typeface="+mn-cs"/>
                        </a:rPr>
                        <a:t>Group mobility for U2N relay</a:t>
                      </a:r>
                    </a:p>
                    <a:p>
                      <a:pPr marL="228600" indent="-228600">
                        <a:buFont typeface="+mj-lt"/>
                        <a:buAutoNum type="arabicPeriod"/>
                      </a:pPr>
                      <a:r>
                        <a:rPr lang="en-US" sz="1100" kern="1200" dirty="0">
                          <a:solidFill>
                            <a:schemeClr val="tx1"/>
                          </a:solidFill>
                          <a:effectLst/>
                          <a:latin typeface="+mn-lt"/>
                          <a:ea typeface="+mn-ea"/>
                          <a:cs typeface="+mn-cs"/>
                        </a:rPr>
                        <a:t>Non-3GPP support for </a:t>
                      </a:r>
                      <a:r>
                        <a:rPr lang="en-US" sz="1100" kern="1200" dirty="0" err="1">
                          <a:solidFill>
                            <a:schemeClr val="tx1"/>
                          </a:solidFill>
                          <a:effectLst/>
                          <a:latin typeface="+mn-lt"/>
                          <a:ea typeface="+mn-ea"/>
                          <a:cs typeface="+mn-cs"/>
                        </a:rPr>
                        <a:t>ProSe</a:t>
                      </a:r>
                      <a:endParaRPr lang="en-US" sz="1100" kern="1200" dirty="0">
                        <a:solidFill>
                          <a:schemeClr val="tx1"/>
                        </a:solidFill>
                        <a:effectLst/>
                        <a:latin typeface="+mn-lt"/>
                        <a:ea typeface="+mn-ea"/>
                        <a:cs typeface="+mn-cs"/>
                      </a:endParaRPr>
                    </a:p>
                    <a:p>
                      <a:pPr marL="228600" indent="-228600">
                        <a:buFont typeface="+mj-lt"/>
                        <a:buAutoNum type="arabicPeriod"/>
                      </a:pPr>
                      <a:r>
                        <a:rPr lang="en-US" sz="1100" kern="1200" dirty="0">
                          <a:solidFill>
                            <a:schemeClr val="tx1"/>
                          </a:solidFill>
                          <a:effectLst/>
                          <a:latin typeface="+mn-lt"/>
                          <a:ea typeface="+mn-ea"/>
                          <a:cs typeface="+mn-cs"/>
                        </a:rPr>
                        <a:t>Precise clock synchronization/TSN for </a:t>
                      </a:r>
                      <a:r>
                        <a:rPr lang="en-US" sz="1100" kern="1200" dirty="0" err="1">
                          <a:solidFill>
                            <a:schemeClr val="tx1"/>
                          </a:solidFill>
                          <a:effectLst/>
                          <a:latin typeface="+mn-lt"/>
                          <a:ea typeface="+mn-ea"/>
                          <a:cs typeface="+mn-cs"/>
                        </a:rPr>
                        <a:t>ProSe</a:t>
                      </a:r>
                      <a:endParaRPr lang="en-US" sz="11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b="0" dirty="0" err="1"/>
                        <a:t>Sidelink</a:t>
                      </a:r>
                      <a:r>
                        <a:rPr lang="en-US" sz="1100" b="0" dirty="0"/>
                        <a:t> for Industrial Communication</a:t>
                      </a:r>
                    </a:p>
                  </a:txBody>
                  <a:tcPr/>
                </a:tc>
                <a:tc>
                  <a:txBody>
                    <a:bodyPr/>
                    <a:lstStyle/>
                    <a:p>
                      <a:r>
                        <a:rPr lang="en-US" sz="1100" dirty="0">
                          <a:solidFill>
                            <a:schemeClr val="tx1"/>
                          </a:solidFill>
                        </a:rPr>
                        <a:t>See TS 22.261</a:t>
                      </a:r>
                    </a:p>
                  </a:txBody>
                  <a:tcPr/>
                </a:tc>
                <a:tc>
                  <a:txBody>
                    <a:bodyPr/>
                    <a:lstStyle/>
                    <a:p>
                      <a:r>
                        <a:rPr lang="en-US" sz="1100" dirty="0">
                          <a:solidFill>
                            <a:schemeClr val="tx1"/>
                          </a:solidFill>
                        </a:rPr>
                        <a:t>SA2</a:t>
                      </a:r>
                    </a:p>
                  </a:txBody>
                  <a:tcPr/>
                </a:tc>
                <a:tc>
                  <a:txBody>
                    <a:bodyPr/>
                    <a:lstStyle/>
                    <a:p>
                      <a:r>
                        <a:rPr lang="en-US" sz="1100" dirty="0">
                          <a:solidFill>
                            <a:schemeClr val="tx1"/>
                          </a:solidFill>
                        </a:rPr>
                        <a:t>Yes, Major</a:t>
                      </a:r>
                    </a:p>
                  </a:txBody>
                  <a:tcPr/>
                </a:tc>
                <a:tc>
                  <a:txBody>
                    <a:bodyPr/>
                    <a:lstStyle/>
                    <a:p>
                      <a:r>
                        <a:rPr lang="en-US" sz="1100" dirty="0">
                          <a:solidFill>
                            <a:schemeClr val="tx1"/>
                          </a:solidFill>
                        </a:rPr>
                        <a:t>SA3 for security</a:t>
                      </a:r>
                    </a:p>
                  </a:txBody>
                  <a:tcPr/>
                </a:tc>
                <a:extLst>
                  <a:ext uri="{0D108BD9-81ED-4DB2-BD59-A6C34878D82A}">
                    <a16:rowId xmlns:a16="http://schemas.microsoft.com/office/drawing/2014/main" val="1961773117"/>
                  </a:ext>
                </a:extLst>
              </a:tr>
              <a:tr h="370840">
                <a:tc>
                  <a:txBody>
                    <a:bodyPr/>
                    <a:lstStyle/>
                    <a:p>
                      <a:r>
                        <a:rPr lang="en-US" sz="1100" dirty="0">
                          <a:solidFill>
                            <a:schemeClr val="tx1"/>
                          </a:solidFill>
                        </a:rPr>
                        <a:t>6</a:t>
                      </a:r>
                    </a:p>
                  </a:txBody>
                  <a:tcPr/>
                </a:tc>
                <a:tc>
                  <a:txBody>
                    <a:bodyPr/>
                    <a:lstStyle/>
                    <a:p>
                      <a:r>
                        <a:rPr lang="en-US" sz="1100" b="1" i="0" u="none" strike="noStrike" kern="1200" baseline="0" dirty="0">
                          <a:solidFill>
                            <a:schemeClr val="tx1"/>
                          </a:solidFill>
                          <a:latin typeface="+mn-lt"/>
                          <a:ea typeface="+mn-ea"/>
                          <a:cs typeface="+mn-cs"/>
                        </a:rPr>
                        <a:t>Enhancement of user identifiers in the 5G System and improved integration of non-3GPP devices</a:t>
                      </a:r>
                    </a:p>
                    <a:p>
                      <a:endParaRPr lang="en-US" sz="1100" b="1" i="0" u="none" strike="noStrike"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(See slide 11 for more details)</a:t>
                      </a:r>
                    </a:p>
                    <a:p>
                      <a:endParaRPr lang="en-US" sz="1100" b="1" kern="1200" dirty="0">
                        <a:solidFill>
                          <a:schemeClr val="tx1"/>
                        </a:solidFill>
                        <a:effectLst/>
                        <a:latin typeface="+mn-lt"/>
                        <a:ea typeface="+mn-ea"/>
                        <a:cs typeface="+mn-cs"/>
                      </a:endParaRPr>
                    </a:p>
                  </a:txBody>
                  <a:tcPr/>
                </a:tc>
                <a:tc>
                  <a:txBody>
                    <a:bodyPr/>
                    <a:lstStyle/>
                    <a:p>
                      <a:r>
                        <a:rPr lang="en-US" sz="1100" kern="1200" dirty="0">
                          <a:solidFill>
                            <a:schemeClr val="tx1"/>
                          </a:solidFill>
                          <a:effectLst/>
                          <a:latin typeface="+mn-lt"/>
                          <a:ea typeface="+mn-ea"/>
                          <a:cs typeface="+mn-cs"/>
                        </a:rPr>
                        <a:t>5G system support for enhanced usage of user identifiers in the 5G system, e.g. to identify individual human users on a shared UE or to identify an individual non-3GPP device (without SUPI) behind a gateway.</a:t>
                      </a:r>
                    </a:p>
                    <a:p>
                      <a:endParaRPr lang="en-US" sz="11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tx1"/>
                          </a:solidFill>
                          <a:effectLst/>
                          <a:latin typeface="+mn-lt"/>
                          <a:ea typeface="+mn-ea"/>
                          <a:cs typeface="+mn-cs"/>
                        </a:rPr>
                        <a:t>Key Work Tasks include defining: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100" kern="1200" dirty="0">
                          <a:solidFill>
                            <a:schemeClr val="tx1"/>
                          </a:solidFill>
                          <a:effectLst/>
                          <a:latin typeface="+mn-lt"/>
                          <a:ea typeface="+mn-ea"/>
                          <a:cs typeface="+mn-cs"/>
                        </a:rPr>
                        <a:t>Architecture and function enhancement to support enhanced usage of user identifiers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100" kern="1200" dirty="0">
                          <a:solidFill>
                            <a:schemeClr val="tx1"/>
                          </a:solidFill>
                          <a:effectLst/>
                          <a:latin typeface="+mn-lt"/>
                          <a:ea typeface="+mn-ea"/>
                          <a:cs typeface="+mn-cs"/>
                        </a:rPr>
                        <a:t>E2E procedures for linking user identifiers with 3GPP subscriptions, improved identification and authentication of individual users and of individual non-3GPP devices behind gateway, improved QoS and policy control for individual users and for individual non-3GPP devices behind gateway.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mn-ea"/>
                          <a:cs typeface="+mn-cs"/>
                        </a:rPr>
                        <a:t>NOTE: identifying non-3GPP devices may overlap with 5WWC work identified for R19.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t>TR 22.904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TS 22.101 (clause 26a)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rPr>
                        <a:t>TS 22.115 (clause 5.2.17)</a:t>
                      </a:r>
                    </a:p>
                  </a:txBody>
                  <a:tcPr/>
                </a:tc>
                <a:tc>
                  <a:txBody>
                    <a:bodyPr/>
                    <a:lstStyle/>
                    <a:p>
                      <a:r>
                        <a:rPr lang="en-US" sz="1100" dirty="0">
                          <a:solidFill>
                            <a:schemeClr val="tx1"/>
                          </a:solidFill>
                        </a:rPr>
                        <a:t>SA2</a:t>
                      </a:r>
                    </a:p>
                  </a:txBody>
                  <a:tcPr/>
                </a:tc>
                <a:tc>
                  <a:txBody>
                    <a:bodyPr/>
                    <a:lstStyle/>
                    <a:p>
                      <a:r>
                        <a:rPr lang="en-US" sz="1100" dirty="0">
                          <a:solidFill>
                            <a:schemeClr val="tx1"/>
                          </a:solidFill>
                        </a:rPr>
                        <a:t>No</a:t>
                      </a:r>
                    </a:p>
                  </a:txBody>
                  <a:tcPr/>
                </a:tc>
                <a:tc>
                  <a:txBody>
                    <a:bodyPr/>
                    <a:lstStyle/>
                    <a:p>
                      <a:r>
                        <a:rPr lang="en-US" sz="1100" dirty="0">
                          <a:solidFill>
                            <a:schemeClr val="tx1"/>
                          </a:solidFill>
                        </a:rPr>
                        <a:t>SA2 for security, SA5 for charging.</a:t>
                      </a:r>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302841083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03673356"/>
              </p:ext>
            </p:extLst>
          </p:nvPr>
        </p:nvGraphicFramePr>
        <p:xfrm>
          <a:off x="0" y="1757800"/>
          <a:ext cx="11497112" cy="2529840"/>
        </p:xfrm>
        <a:graphic>
          <a:graphicData uri="http://schemas.openxmlformats.org/drawingml/2006/table">
            <a:tbl>
              <a:tblPr firstRow="1" bandRow="1">
                <a:tableStyleId>{5C22544A-7EE6-4342-B048-85BDC9FD1C3A}</a:tableStyleId>
              </a:tblPr>
              <a:tblGrid>
                <a:gridCol w="607473">
                  <a:extLst>
                    <a:ext uri="{9D8B030D-6E8A-4147-A177-3AD203B41FA5}">
                      <a16:colId xmlns:a16="http://schemas.microsoft.com/office/drawing/2014/main" val="2236238882"/>
                    </a:ext>
                  </a:extLst>
                </a:gridCol>
                <a:gridCol w="1248563">
                  <a:extLst>
                    <a:ext uri="{9D8B030D-6E8A-4147-A177-3AD203B41FA5}">
                      <a16:colId xmlns:a16="http://schemas.microsoft.com/office/drawing/2014/main" val="562605877"/>
                    </a:ext>
                  </a:extLst>
                </a:gridCol>
                <a:gridCol w="5262023">
                  <a:extLst>
                    <a:ext uri="{9D8B030D-6E8A-4147-A177-3AD203B41FA5}">
                      <a16:colId xmlns:a16="http://schemas.microsoft.com/office/drawing/2014/main" val="824553124"/>
                    </a:ext>
                  </a:extLst>
                </a:gridCol>
                <a:gridCol w="1275126">
                  <a:extLst>
                    <a:ext uri="{9D8B030D-6E8A-4147-A177-3AD203B41FA5}">
                      <a16:colId xmlns:a16="http://schemas.microsoft.com/office/drawing/2014/main" val="4265244648"/>
                    </a:ext>
                  </a:extLst>
                </a:gridCol>
                <a:gridCol w="1073791">
                  <a:extLst>
                    <a:ext uri="{9D8B030D-6E8A-4147-A177-3AD203B41FA5}">
                      <a16:colId xmlns:a16="http://schemas.microsoft.com/office/drawing/2014/main" val="714072198"/>
                    </a:ext>
                  </a:extLst>
                </a:gridCol>
                <a:gridCol w="1015743">
                  <a:extLst>
                    <a:ext uri="{9D8B030D-6E8A-4147-A177-3AD203B41FA5}">
                      <a16:colId xmlns:a16="http://schemas.microsoft.com/office/drawing/2014/main" val="1390949308"/>
                    </a:ext>
                  </a:extLst>
                </a:gridCol>
                <a:gridCol w="1014393">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solidFill>
                            <a:schemeClr val="tx1"/>
                          </a:solidFill>
                        </a:rPr>
                        <a:t>7</a:t>
                      </a:r>
                    </a:p>
                  </a:txBody>
                  <a:tcPr/>
                </a:tc>
                <a:tc>
                  <a:txBody>
                    <a:bodyPr/>
                    <a:lstStyle/>
                    <a:p>
                      <a:r>
                        <a:rPr lang="en-US" sz="1100" b="1" dirty="0">
                          <a:solidFill>
                            <a:schemeClr val="tx1"/>
                          </a:solidFill>
                        </a:rPr>
                        <a:t>Miscellaneous</a:t>
                      </a:r>
                    </a:p>
                    <a:p>
                      <a:endParaRPr lang="en-US" sz="11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100" kern="1200" dirty="0">
                          <a:solidFill>
                            <a:schemeClr val="tx1"/>
                          </a:solidFill>
                          <a:effectLst/>
                          <a:latin typeface="+mn-lt"/>
                          <a:ea typeface="+mn-ea"/>
                          <a:cs typeface="+mn-cs"/>
                        </a:rPr>
                        <a:t>Various other small improvements to the 5G system mentioned in work tasks of various study/work items or that are unmet in release 17 and 18.</a:t>
                      </a:r>
                    </a:p>
                    <a:p>
                      <a:pPr marL="0" indent="0">
                        <a:buFont typeface="+mj-lt"/>
                        <a:buNone/>
                      </a:pPr>
                      <a:endParaRPr lang="en-US" sz="1100" kern="1200" dirty="0">
                        <a:solidFill>
                          <a:schemeClr val="tx1"/>
                        </a:solidFill>
                        <a:effectLst/>
                        <a:latin typeface="+mn-lt"/>
                        <a:ea typeface="+mn-ea"/>
                        <a:cs typeface="+mn-cs"/>
                      </a:endParaRPr>
                    </a:p>
                    <a:p>
                      <a:pPr marL="0" indent="0">
                        <a:buFont typeface="+mj-lt"/>
                        <a:buNone/>
                      </a:pPr>
                      <a:r>
                        <a:rPr lang="en-US" sz="1100" b="1" kern="1200" dirty="0">
                          <a:solidFill>
                            <a:schemeClr val="tx1"/>
                          </a:solidFill>
                          <a:effectLst/>
                          <a:latin typeface="+mn-lt"/>
                          <a:ea typeface="+mn-ea"/>
                          <a:cs typeface="+mn-cs"/>
                        </a:rPr>
                        <a:t>Key Work Tasks include defining:</a:t>
                      </a:r>
                    </a:p>
                    <a:p>
                      <a:pPr marL="228600" indent="-228600">
                        <a:buFont typeface="+mj-lt"/>
                        <a:buAutoNum type="arabicPeriod"/>
                      </a:pPr>
                      <a:r>
                        <a:rPr lang="en-US" sz="1100" kern="1200" dirty="0">
                          <a:solidFill>
                            <a:schemeClr val="tx1"/>
                          </a:solidFill>
                          <a:effectLst/>
                          <a:latin typeface="+mn-lt"/>
                          <a:ea typeface="+mn-ea"/>
                          <a:cs typeface="+mn-cs"/>
                        </a:rPr>
                        <a:t>Further enhancements for NTN IoT communication (e.g. store and forward)</a:t>
                      </a:r>
                    </a:p>
                    <a:p>
                      <a:pPr marL="228600" indent="-228600">
                        <a:buFont typeface="+mj-lt"/>
                        <a:buAutoNum type="arabicPeriod"/>
                      </a:pPr>
                      <a:r>
                        <a:rPr lang="en-US" sz="1100" kern="1200" dirty="0">
                          <a:solidFill>
                            <a:schemeClr val="tx1"/>
                          </a:solidFill>
                          <a:effectLst/>
                          <a:latin typeface="+mn-lt"/>
                          <a:ea typeface="+mn-ea"/>
                          <a:cs typeface="+mn-cs"/>
                        </a:rPr>
                        <a:t>3GPP RAT based positioning using NTN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tx1"/>
                          </a:solidFill>
                          <a:effectLst/>
                          <a:latin typeface="+mn-lt"/>
                          <a:ea typeface="+mn-ea"/>
                          <a:cs typeface="+mn-cs"/>
                        </a:rPr>
                        <a:t>Dual steer connectivity via PLMN and SNPN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tx1"/>
                          </a:solidFill>
                          <a:effectLst/>
                          <a:latin typeface="+mn-lt"/>
                          <a:ea typeface="+mn-ea"/>
                          <a:cs typeface="+mn-cs"/>
                        </a:rPr>
                        <a:t>Interconnect of SNPNs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tx1"/>
                          </a:solidFill>
                          <a:effectLst/>
                          <a:latin typeface="+mn-lt"/>
                          <a:ea typeface="+mn-ea"/>
                          <a:cs typeface="+mn-cs"/>
                        </a:rPr>
                        <a:t>Control Plane-based provisioning of NPN credentials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err="1">
                          <a:solidFill>
                            <a:schemeClr val="tx1"/>
                          </a:solidFill>
                          <a:effectLst/>
                          <a:latin typeface="+mn-lt"/>
                          <a:ea typeface="+mn-ea"/>
                          <a:cs typeface="+mn-cs"/>
                        </a:rPr>
                        <a:t>Finegrained</a:t>
                      </a:r>
                      <a:r>
                        <a:rPr lang="en-US" sz="1100" kern="1200" dirty="0">
                          <a:solidFill>
                            <a:schemeClr val="tx1"/>
                          </a:solidFill>
                          <a:effectLst/>
                          <a:latin typeface="+mn-lt"/>
                          <a:ea typeface="+mn-ea"/>
                          <a:cs typeface="+mn-cs"/>
                        </a:rPr>
                        <a:t> geofencing for accessing localized networks</a:t>
                      </a:r>
                    </a:p>
                    <a:p>
                      <a:pPr marL="228600" indent="-228600">
                        <a:buFont typeface="+mj-lt"/>
                        <a:buAutoNum type="arabicPeriod"/>
                      </a:pPr>
                      <a:r>
                        <a:rPr lang="en-US" sz="1100" kern="1200" dirty="0">
                          <a:solidFill>
                            <a:schemeClr val="tx1"/>
                          </a:solidFill>
                          <a:effectLst/>
                          <a:latin typeface="+mn-lt"/>
                          <a:ea typeface="+mn-ea"/>
                          <a:cs typeface="+mn-cs"/>
                        </a:rPr>
                        <a:t>Enabling timing delivery as a service for NB-IoT and </a:t>
                      </a:r>
                      <a:r>
                        <a:rPr lang="en-US" sz="1100" kern="1200" dirty="0" err="1">
                          <a:solidFill>
                            <a:schemeClr val="tx1"/>
                          </a:solidFill>
                          <a:effectLst/>
                          <a:latin typeface="+mn-lt"/>
                          <a:ea typeface="+mn-ea"/>
                          <a:cs typeface="+mn-cs"/>
                        </a:rPr>
                        <a:t>eMTC</a:t>
                      </a:r>
                      <a:endParaRPr lang="en-US" sz="1100" kern="1200" dirty="0">
                        <a:solidFill>
                          <a:schemeClr val="tx1"/>
                        </a:solidFill>
                        <a:effectLst/>
                        <a:latin typeface="+mn-lt"/>
                        <a:ea typeface="+mn-ea"/>
                        <a:cs typeface="+mn-cs"/>
                      </a:endParaRPr>
                    </a:p>
                    <a:p>
                      <a:pPr marL="228600" indent="-228600">
                        <a:buFont typeface="+mj-lt"/>
                        <a:buAutoNum type="arabicPeriod"/>
                      </a:pPr>
                      <a:r>
                        <a:rPr lang="en-US" sz="1100" kern="1200" dirty="0">
                          <a:solidFill>
                            <a:schemeClr val="tx1"/>
                          </a:solidFill>
                          <a:effectLst/>
                          <a:latin typeface="+mn-lt"/>
                          <a:ea typeface="+mn-ea"/>
                          <a:cs typeface="+mn-cs"/>
                        </a:rPr>
                        <a:t>Lightweight Access Aggregation and Steering of Wi-Fi in 5GC</a:t>
                      </a:r>
                    </a:p>
                  </a:txBody>
                  <a:tcPr/>
                </a:tc>
                <a:tc>
                  <a:txBody>
                    <a:bodyPr/>
                    <a:lstStyle/>
                    <a:p>
                      <a:r>
                        <a:rPr lang="en-US" sz="1100" dirty="0">
                          <a:solidFill>
                            <a:schemeClr val="tx1"/>
                          </a:solidFill>
                        </a:rPr>
                        <a:t>TS 22.261</a:t>
                      </a:r>
                    </a:p>
                  </a:txBody>
                  <a:tcPr/>
                </a:tc>
                <a:tc>
                  <a:txBody>
                    <a:bodyPr/>
                    <a:lstStyle/>
                    <a:p>
                      <a:r>
                        <a:rPr lang="en-US" sz="1100" dirty="0">
                          <a:solidFill>
                            <a:schemeClr val="tx1"/>
                          </a:solidFill>
                        </a:rPr>
                        <a:t>SA2</a:t>
                      </a:r>
                    </a:p>
                  </a:txBody>
                  <a:tcPr/>
                </a:tc>
                <a:tc>
                  <a:txBody>
                    <a:bodyPr/>
                    <a:lstStyle/>
                    <a:p>
                      <a:r>
                        <a:rPr lang="en-US" sz="1100" dirty="0">
                          <a:solidFill>
                            <a:schemeClr val="tx1"/>
                          </a:solidFill>
                        </a:rPr>
                        <a:t>Depends</a:t>
                      </a:r>
                    </a:p>
                  </a:txBody>
                  <a:tcPr/>
                </a:tc>
                <a:tc>
                  <a:txBody>
                    <a:bodyPr/>
                    <a:lstStyle/>
                    <a:p>
                      <a:r>
                        <a:rPr lang="en-US" sz="1100" dirty="0">
                          <a:solidFill>
                            <a:schemeClr val="tx1"/>
                          </a:solidFill>
                        </a:rPr>
                        <a:t>SA3 for security</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257114740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a:t>5GS support for wireless sensing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2092" y="1825625"/>
            <a:ext cx="11545441" cy="4351338"/>
          </a:xfrm>
        </p:spPr>
        <p:txBody>
          <a:bodyPr/>
          <a:lstStyle/>
          <a:p>
            <a:r>
              <a:rPr lang="en-US" altLang="en-US" sz="1800" dirty="0"/>
              <a:t>Unobtrusive way to perform e.g. activity monitoring &amp; fall detection of elderly, incl. cases when people don’t carry a UE.</a:t>
            </a:r>
          </a:p>
          <a:p>
            <a:r>
              <a:rPr lang="en-US" altLang="en-US" sz="1800" dirty="0"/>
              <a:t>Wider coverage area than Wi-Fi sensing, incl. service continuity outside of home.</a:t>
            </a:r>
          </a:p>
          <a:p>
            <a:r>
              <a:rPr lang="en-US" altLang="en-US" sz="1800" dirty="0"/>
              <a:t>Improved location estimation by combining UE location and sensing.</a:t>
            </a:r>
          </a:p>
          <a:p>
            <a:r>
              <a:rPr lang="en-US" altLang="en-US" sz="1800" dirty="0"/>
              <a:t>Requires handling and processing of sensing data in 5G System, coordination and handovers between sensing transmitters and receivers, </a:t>
            </a:r>
            <a:r>
              <a:rPr lang="en-US" sz="1800" b="0" kern="1200" dirty="0">
                <a:solidFill>
                  <a:schemeClr val="tx1"/>
                </a:solidFill>
                <a:effectLst/>
                <a:latin typeface="+mn-lt"/>
                <a:ea typeface="+mn-ea"/>
                <a:cs typeface="+mn-cs"/>
              </a:rPr>
              <a:t>additional authorization and privacy control, exposure to 3</a:t>
            </a:r>
            <a:r>
              <a:rPr lang="en-US" sz="1800" b="0" kern="1200" baseline="30000" dirty="0">
                <a:solidFill>
                  <a:schemeClr val="tx1"/>
                </a:solidFill>
                <a:effectLst/>
                <a:latin typeface="+mn-lt"/>
                <a:ea typeface="+mn-ea"/>
                <a:cs typeface="+mn-cs"/>
              </a:rPr>
              <a:t>rd</a:t>
            </a:r>
            <a:r>
              <a:rPr lang="en-US" sz="1800" b="0" kern="1200" dirty="0">
                <a:solidFill>
                  <a:schemeClr val="tx1"/>
                </a:solidFill>
                <a:effectLst/>
                <a:latin typeface="+mn-lt"/>
                <a:ea typeface="+mn-ea"/>
                <a:cs typeface="+mn-cs"/>
              </a:rPr>
              <a:t> parties, etc.</a:t>
            </a:r>
            <a:endParaRPr lang="en-US" altLang="en-US" sz="1800" dirty="0"/>
          </a:p>
        </p:txBody>
      </p:sp>
      <p:pic>
        <p:nvPicPr>
          <p:cNvPr id="3" name="Picture 2">
            <a:extLst>
              <a:ext uri="{FF2B5EF4-FFF2-40B4-BE49-F238E27FC236}">
                <a16:creationId xmlns:a16="http://schemas.microsoft.com/office/drawing/2014/main" id="{CC51AF93-B90D-EB9C-69DE-43193BB22A9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1227" y="3930612"/>
            <a:ext cx="4409531" cy="2246351"/>
          </a:xfrm>
          <a:prstGeom prst="rect">
            <a:avLst/>
          </a:prstGeom>
          <a:noFill/>
        </p:spPr>
      </p:pic>
      <p:pic>
        <p:nvPicPr>
          <p:cNvPr id="5" name="Picture 4" descr="A picture containing text, diagram, line, design&#10;&#10;Description automatically generated">
            <a:extLst>
              <a:ext uri="{FF2B5EF4-FFF2-40B4-BE49-F238E27FC236}">
                <a16:creationId xmlns:a16="http://schemas.microsoft.com/office/drawing/2014/main" id="{EDB9DE16-D067-9FE4-1E3D-FD08BBFB7B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69" y="3875714"/>
            <a:ext cx="3465799" cy="2246351"/>
          </a:xfrm>
          <a:prstGeom prst="rect">
            <a:avLst/>
          </a:prstGeom>
        </p:spPr>
      </p:pic>
      <p:pic>
        <p:nvPicPr>
          <p:cNvPr id="10" name="Picture 9" descr="A picture containing text, diagram&#10;&#10;Description automatically generated">
            <a:extLst>
              <a:ext uri="{FF2B5EF4-FFF2-40B4-BE49-F238E27FC236}">
                <a16:creationId xmlns:a16="http://schemas.microsoft.com/office/drawing/2014/main" id="{1811C8FB-D4AD-95E0-F3A4-6D1FA72C39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8263" y="4157615"/>
            <a:ext cx="3914523" cy="1846875"/>
          </a:xfrm>
          <a:prstGeom prst="rect">
            <a:avLst/>
          </a:prstGeom>
        </p:spPr>
      </p:pic>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a:t>5GS support for ambient IoT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5624" y="1825625"/>
            <a:ext cx="11713222" cy="4351338"/>
          </a:xfrm>
        </p:spPr>
        <p:txBody>
          <a:bodyPr/>
          <a:lstStyle/>
          <a:p>
            <a:r>
              <a:rPr lang="en-US" altLang="en-US" sz="1800" dirty="0"/>
              <a:t>Ambient IoT = Ultra low power IoT </a:t>
            </a:r>
            <a:r>
              <a:rPr lang="en-US" altLang="en-US" sz="1800" dirty="0">
                <a:sym typeface="Wingdings" panose="05000000000000000000" pitchFamily="2" charset="2"/>
              </a:rPr>
              <a:t> </a:t>
            </a:r>
            <a:r>
              <a:rPr lang="en-US" altLang="en-US" sz="1800" dirty="0"/>
              <a:t>NB-IoT and LTE-M still too high energy consumption and peak power requirements.</a:t>
            </a:r>
          </a:p>
          <a:p>
            <a:r>
              <a:rPr lang="en-US" altLang="en-US" sz="1800" dirty="0"/>
              <a:t>Very useful for body-worn sensors, asset/patient tracking and inventory management, given the limited space for a good battery and (logistical) difficulties for recharging.</a:t>
            </a:r>
          </a:p>
          <a:p>
            <a:r>
              <a:rPr lang="en-US" altLang="en-US" sz="1800" dirty="0"/>
              <a:t>Requires 5GS to support irregular traffic patterns, connection less communication, device triggering and identification, reduced complexity protocols and possibly new positioning methods. </a:t>
            </a:r>
          </a:p>
        </p:txBody>
      </p:sp>
      <p:grpSp>
        <p:nvGrpSpPr>
          <p:cNvPr id="9" name="Group 8">
            <a:extLst>
              <a:ext uri="{FF2B5EF4-FFF2-40B4-BE49-F238E27FC236}">
                <a16:creationId xmlns:a16="http://schemas.microsoft.com/office/drawing/2014/main" id="{6E8DD4CD-385C-EFB7-8C6B-151188C5F564}"/>
              </a:ext>
            </a:extLst>
          </p:cNvPr>
          <p:cNvGrpSpPr/>
          <p:nvPr/>
        </p:nvGrpSpPr>
        <p:grpSpPr>
          <a:xfrm>
            <a:off x="392093" y="4055456"/>
            <a:ext cx="2467808" cy="2055769"/>
            <a:chOff x="537000" y="3640822"/>
            <a:chExt cx="3526501" cy="2864842"/>
          </a:xfrm>
        </p:grpSpPr>
        <p:pic>
          <p:nvPicPr>
            <p:cNvPr id="4" name="Picture 3" descr="A picture containing text, muscle, screenshot, physical fitness&#10;&#10;Description automatically generated">
              <a:extLst>
                <a:ext uri="{FF2B5EF4-FFF2-40B4-BE49-F238E27FC236}">
                  <a16:creationId xmlns:a16="http://schemas.microsoft.com/office/drawing/2014/main" id="{50C294A2-84B5-0A65-867A-89F4BE933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00" y="3640822"/>
              <a:ext cx="3526501" cy="2864842"/>
            </a:xfrm>
            <a:prstGeom prst="rect">
              <a:avLst/>
            </a:prstGeom>
          </p:spPr>
        </p:pic>
        <p:sp>
          <p:nvSpPr>
            <p:cNvPr id="6" name="Rectangle 5">
              <a:extLst>
                <a:ext uri="{FF2B5EF4-FFF2-40B4-BE49-F238E27FC236}">
                  <a16:creationId xmlns:a16="http://schemas.microsoft.com/office/drawing/2014/main" id="{E1B40599-D825-AEB8-1ABF-866525BD9F86}"/>
                </a:ext>
              </a:extLst>
            </p:cNvPr>
            <p:cNvSpPr/>
            <p:nvPr/>
          </p:nvSpPr>
          <p:spPr>
            <a:xfrm>
              <a:off x="574646" y="3812796"/>
              <a:ext cx="771787" cy="486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10C28A0-6A38-32F4-06A0-A7A76117494D}"/>
                </a:ext>
              </a:extLst>
            </p:cNvPr>
            <p:cNvSpPr/>
            <p:nvPr/>
          </p:nvSpPr>
          <p:spPr>
            <a:xfrm>
              <a:off x="1252109" y="3812796"/>
              <a:ext cx="188648" cy="1970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998E84C-5AC7-C648-2418-86CC2CF4E392}"/>
                </a:ext>
              </a:extLst>
            </p:cNvPr>
            <p:cNvSpPr/>
            <p:nvPr/>
          </p:nvSpPr>
          <p:spPr>
            <a:xfrm>
              <a:off x="1195431" y="3895420"/>
              <a:ext cx="188648" cy="1970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A group of people in a hospital&#10;&#10;Description automatically generated with low confidence">
            <a:extLst>
              <a:ext uri="{FF2B5EF4-FFF2-40B4-BE49-F238E27FC236}">
                <a16:creationId xmlns:a16="http://schemas.microsoft.com/office/drawing/2014/main" id="{EBA251F6-D3A7-E251-FB06-1FE8F4259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8355" y="4027877"/>
            <a:ext cx="3223628" cy="2149086"/>
          </a:xfrm>
          <a:prstGeom prst="rect">
            <a:avLst/>
          </a:prstGeom>
        </p:spPr>
      </p:pic>
      <p:pic>
        <p:nvPicPr>
          <p:cNvPr id="20" name="Picture 19" descr="A picture containing text, clothing, screenshot, person&#10;&#10;Description automatically generated">
            <a:extLst>
              <a:ext uri="{FF2B5EF4-FFF2-40B4-BE49-F238E27FC236}">
                <a16:creationId xmlns:a16="http://schemas.microsoft.com/office/drawing/2014/main" id="{42D22F99-A775-9392-3ECE-DD7F0A2B1B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2516" y="4050812"/>
            <a:ext cx="3510766" cy="2055769"/>
          </a:xfrm>
          <a:prstGeom prst="rect">
            <a:avLst/>
          </a:prstGeom>
        </p:spPr>
      </p:pic>
    </p:spTree>
    <p:extLst>
      <p:ext uri="{BB962C8B-B14F-4D97-AF65-F5344CB8AC3E}">
        <p14:creationId xmlns:p14="http://schemas.microsoft.com/office/powerpoint/2010/main" val="348487459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4000" dirty="0"/>
              <a:t>5GS support for metaverse services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2092" y="1825625"/>
            <a:ext cx="11799907" cy="4351338"/>
          </a:xfrm>
        </p:spPr>
        <p:txBody>
          <a:bodyPr/>
          <a:lstStyle/>
          <a:p>
            <a:r>
              <a:rPr lang="en-US" altLang="en-US" sz="1800" dirty="0"/>
              <a:t>Enables new ways of communication and new levels of </a:t>
            </a:r>
            <a:r>
              <a:rPr lang="en-US" altLang="en-US" sz="1800" dirty="0" err="1"/>
              <a:t>immersiveness</a:t>
            </a:r>
            <a:r>
              <a:rPr lang="en-US" altLang="en-US" sz="1800" dirty="0"/>
              <a:t>.</a:t>
            </a:r>
          </a:p>
          <a:p>
            <a:r>
              <a:rPr lang="en-US" altLang="en-US" sz="1800" dirty="0"/>
              <a:t>AR/VR Telepresence: improves collaboration and enables remote consultation and remote intervention.</a:t>
            </a:r>
          </a:p>
          <a:p>
            <a:r>
              <a:rPr lang="en-US" altLang="en-US" sz="1800" dirty="0"/>
              <a:t>Requires 5GS to support </a:t>
            </a:r>
            <a:r>
              <a:rPr lang="en-US" sz="1800" kern="1200" dirty="0">
                <a:solidFill>
                  <a:schemeClr val="tx1"/>
                </a:solidFill>
                <a:effectLst/>
                <a:latin typeface="+mn-lt"/>
                <a:ea typeface="+mn-ea"/>
                <a:cs typeface="+mn-cs"/>
              </a:rPr>
              <a:t>synchronization of multiple streams from multiple remote and local UEs, digital asset and avatar representation in IMS communication, support for transcoding of different avatar representations, distributed rendering enhancements, end-to-en</a:t>
            </a:r>
            <a:r>
              <a:rPr lang="en-US" sz="1800" dirty="0"/>
              <a:t>d QoS control, enhanced support for multi-modality services, </a:t>
            </a:r>
            <a:r>
              <a:rPr lang="en-US" sz="1800" kern="1200" dirty="0">
                <a:solidFill>
                  <a:schemeClr val="tx1"/>
                </a:solidFill>
                <a:effectLst/>
                <a:latin typeface="+mn-lt"/>
                <a:ea typeface="+mn-ea"/>
                <a:cs typeface="+mn-cs"/>
              </a:rPr>
              <a:t>etc.</a:t>
            </a:r>
          </a:p>
          <a:p>
            <a:r>
              <a:rPr lang="en-US" sz="1800" dirty="0"/>
              <a:t>W</a:t>
            </a:r>
            <a:r>
              <a:rPr lang="en-US" sz="1800" kern="1200" dirty="0">
                <a:solidFill>
                  <a:schemeClr val="tx1"/>
                </a:solidFill>
                <a:effectLst/>
                <a:latin typeface="+mn-lt"/>
                <a:ea typeface="+mn-ea"/>
                <a:cs typeface="+mn-cs"/>
              </a:rPr>
              <a:t>hether or not this is done in a single SI/WI or split over multiple (e.g. phase 2 of XRM and NG_RTC) is to be decided.</a:t>
            </a:r>
          </a:p>
          <a:p>
            <a:endParaRPr lang="en-US" altLang="en-US" sz="2000" dirty="0"/>
          </a:p>
          <a:p>
            <a:endParaRPr lang="en-US" altLang="en-US" sz="2400" dirty="0"/>
          </a:p>
          <a:p>
            <a:endParaRPr lang="en-US" altLang="en-US" sz="2400" dirty="0"/>
          </a:p>
        </p:txBody>
      </p:sp>
      <p:pic>
        <p:nvPicPr>
          <p:cNvPr id="3" name="Picture 2" descr="A person and person wearing virtual reality goggles&#10;&#10;Description automatically generated with medium confidence">
            <a:extLst>
              <a:ext uri="{FF2B5EF4-FFF2-40B4-BE49-F238E27FC236}">
                <a16:creationId xmlns:a16="http://schemas.microsoft.com/office/drawing/2014/main" id="{8F2C6A35-D484-2292-D306-D81287397891}"/>
              </a:ext>
            </a:extLst>
          </p:cNvPr>
          <p:cNvPicPr>
            <a:picLocks noChangeAspect="1"/>
          </p:cNvPicPr>
          <p:nvPr/>
        </p:nvPicPr>
        <p:blipFill rotWithShape="1">
          <a:blip r:embed="rId2">
            <a:extLst>
              <a:ext uri="{28A0092B-C50C-407E-A947-70E740481C1C}">
                <a14:useLocalDpi xmlns:a14="http://schemas.microsoft.com/office/drawing/2010/main" val="0"/>
              </a:ext>
            </a:extLst>
          </a:blip>
          <a:srcRect t="7792" b="2830"/>
          <a:stretch/>
        </p:blipFill>
        <p:spPr>
          <a:xfrm>
            <a:off x="718897" y="3761484"/>
            <a:ext cx="2341034" cy="1493634"/>
          </a:xfrm>
          <a:prstGeom prst="rect">
            <a:avLst/>
          </a:prstGeom>
        </p:spPr>
      </p:pic>
      <p:pic>
        <p:nvPicPr>
          <p:cNvPr id="5" name="Picture 4">
            <a:extLst>
              <a:ext uri="{FF2B5EF4-FFF2-40B4-BE49-F238E27FC236}">
                <a16:creationId xmlns:a16="http://schemas.microsoft.com/office/drawing/2014/main" id="{CFF25352-34A5-D944-199F-7EDA7D5470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0167" y="5255118"/>
            <a:ext cx="2231473" cy="1011278"/>
          </a:xfrm>
          <a:prstGeom prst="rect">
            <a:avLst/>
          </a:prstGeom>
        </p:spPr>
      </p:pic>
      <p:pic>
        <p:nvPicPr>
          <p:cNvPr id="10" name="Picture 9">
            <a:extLst>
              <a:ext uri="{FF2B5EF4-FFF2-40B4-BE49-F238E27FC236}">
                <a16:creationId xmlns:a16="http://schemas.microsoft.com/office/drawing/2014/main" id="{82B0720D-12FE-FC28-4264-3571BBDF27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55510" y="3988164"/>
            <a:ext cx="2477271" cy="883131"/>
          </a:xfrm>
          <a:prstGeom prst="rect">
            <a:avLst/>
          </a:prstGeom>
        </p:spPr>
      </p:pic>
      <p:pic>
        <p:nvPicPr>
          <p:cNvPr id="11" name="Picture 10">
            <a:extLst>
              <a:ext uri="{FF2B5EF4-FFF2-40B4-BE49-F238E27FC236}">
                <a16:creationId xmlns:a16="http://schemas.microsoft.com/office/drawing/2014/main" id="{33AFEC02-9874-0566-039E-B65652046A19}"/>
              </a:ext>
            </a:extLst>
          </p:cNvPr>
          <p:cNvPicPr>
            <a:picLocks noChangeAspect="1"/>
          </p:cNvPicPr>
          <p:nvPr/>
        </p:nvPicPr>
        <p:blipFill>
          <a:blip r:embed="rId5"/>
          <a:stretch>
            <a:fillRect/>
          </a:stretch>
        </p:blipFill>
        <p:spPr>
          <a:xfrm>
            <a:off x="4364484" y="3775401"/>
            <a:ext cx="4256602" cy="2536499"/>
          </a:xfrm>
          <a:prstGeom prst="rect">
            <a:avLst/>
          </a:prstGeom>
        </p:spPr>
      </p:pic>
      <p:pic>
        <p:nvPicPr>
          <p:cNvPr id="14" name="Picture 13" descr="A person wearing virtual reality goggles&#10;&#10;Description automatically generated">
            <a:extLst>
              <a:ext uri="{FF2B5EF4-FFF2-40B4-BE49-F238E27FC236}">
                <a16:creationId xmlns:a16="http://schemas.microsoft.com/office/drawing/2014/main" id="{0B017473-2D52-50C1-D7AB-4410A5D49FEE}"/>
              </a:ext>
            </a:extLst>
          </p:cNvPr>
          <p:cNvPicPr>
            <a:picLocks noChangeAspect="1"/>
          </p:cNvPicPr>
          <p:nvPr/>
        </p:nvPicPr>
        <p:blipFill rotWithShape="1">
          <a:blip r:embed="rId6">
            <a:extLst>
              <a:ext uri="{28A0092B-C50C-407E-A947-70E740481C1C}">
                <a14:useLocalDpi xmlns:a14="http://schemas.microsoft.com/office/drawing/2010/main" val="0"/>
              </a:ext>
            </a:extLst>
          </a:blip>
          <a:srcRect l="3877" r="1362"/>
          <a:stretch/>
        </p:blipFill>
        <p:spPr>
          <a:xfrm>
            <a:off x="1778772" y="5300762"/>
            <a:ext cx="2341034" cy="1235241"/>
          </a:xfrm>
          <a:prstGeom prst="rect">
            <a:avLst/>
          </a:prstGeom>
        </p:spPr>
      </p:pic>
    </p:spTree>
    <p:extLst>
      <p:ext uri="{BB962C8B-B14F-4D97-AF65-F5344CB8AC3E}">
        <p14:creationId xmlns:p14="http://schemas.microsoft.com/office/powerpoint/2010/main" val="11888844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8650</TotalTime>
  <Words>1812</Words>
  <Application>Microsoft Office PowerPoint</Application>
  <PresentationFormat>Widescreen</PresentationFormat>
  <Paragraphs>218</Paragraphs>
  <Slides>13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 </vt:lpstr>
      <vt:lpstr>Arial Narrow</vt:lpstr>
      <vt:lpstr>Calibri</vt:lpstr>
      <vt:lpstr>Calibri Light</vt:lpstr>
      <vt:lpstr>Times New Roman</vt:lpstr>
      <vt:lpstr>Office Theme</vt:lpstr>
      <vt:lpstr>Philips (health vertical) views on release 19</vt:lpstr>
      <vt:lpstr>Outline</vt:lpstr>
      <vt:lpstr>Overall View on Rel-19 Content</vt:lpstr>
      <vt:lpstr>Overall View on Rel-19 Content</vt:lpstr>
      <vt:lpstr>Overall View on Rel-19 Content</vt:lpstr>
      <vt:lpstr>Overall View on Rel-19 Content</vt:lpstr>
      <vt:lpstr>5GS support for wireless sensing</vt:lpstr>
      <vt:lpstr>5GS support for ambient IoT</vt:lpstr>
      <vt:lpstr>5GS support for metaverse services</vt:lpstr>
      <vt:lpstr>Ranging phase 2</vt:lpstr>
      <vt:lpstr>5G ProSe phase 3</vt:lpstr>
      <vt:lpstr>Enhancement of user identifiers in the 5G System and improved integration of non-3GPP devices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Dees (Philips)</cp:lastModifiedBy>
  <cp:revision>602</cp:revision>
  <dcterms:created xsi:type="dcterms:W3CDTF">2010-02-05T13:52:04Z</dcterms:created>
  <dcterms:modified xsi:type="dcterms:W3CDTF">2023-06-02T20:59:58Z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